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0" r:id="rId4"/>
    <p:sldId id="271" r:id="rId5"/>
    <p:sldId id="261" r:id="rId6"/>
    <p:sldId id="270" r:id="rId7"/>
    <p:sldId id="264" r:id="rId8"/>
    <p:sldId id="265" r:id="rId9"/>
    <p:sldId id="258" r:id="rId10"/>
    <p:sldId id="259" r:id="rId11"/>
    <p:sldId id="267" r:id="rId12"/>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973" y="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3000" b="0" i="1" u="heavy">
                <a:solidFill>
                  <a:schemeClr val="tx1"/>
                </a:solidFill>
                <a:latin typeface="Calibri"/>
                <a:cs typeface="Calibri"/>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85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1" u="heavy">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85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1" u="heavy">
                <a:solidFill>
                  <a:schemeClr val="tx1"/>
                </a:solidFill>
                <a:latin typeface="Calibri"/>
                <a:cs typeface="Calibri"/>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1" u="heavy">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80626" y="546239"/>
            <a:ext cx="3299460" cy="482600"/>
          </a:xfrm>
          <a:prstGeom prst="rect">
            <a:avLst/>
          </a:prstGeom>
        </p:spPr>
        <p:txBody>
          <a:bodyPr wrap="square" lIns="0" tIns="0" rIns="0" bIns="0">
            <a:spAutoFit/>
          </a:bodyPr>
          <a:lstStyle>
            <a:lvl1pPr>
              <a:defRPr sz="3000" b="0" i="1" u="heavy">
                <a:solidFill>
                  <a:schemeClr val="tx1"/>
                </a:solidFill>
                <a:latin typeface="Calibri"/>
                <a:cs typeface="Calibri"/>
              </a:defRPr>
            </a:lvl1pPr>
          </a:lstStyle>
          <a:p>
            <a:endParaRPr/>
          </a:p>
        </p:txBody>
      </p:sp>
      <p:sp>
        <p:nvSpPr>
          <p:cNvPr id="3" name="Holder 3"/>
          <p:cNvSpPr>
            <a:spLocks noGrp="1"/>
          </p:cNvSpPr>
          <p:nvPr>
            <p:ph type="body" idx="1"/>
          </p:nvPr>
        </p:nvSpPr>
        <p:spPr>
          <a:xfrm>
            <a:off x="1404640" y="2078386"/>
            <a:ext cx="7273925" cy="1894204"/>
          </a:xfrm>
          <a:prstGeom prst="rect">
            <a:avLst/>
          </a:prstGeom>
        </p:spPr>
        <p:txBody>
          <a:bodyPr wrap="square" lIns="0" tIns="0" rIns="0" bIns="0">
            <a:spAutoFit/>
          </a:bodyPr>
          <a:lstStyle>
            <a:lvl1pPr>
              <a:defRPr sz="85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6/6/2024</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72668"/>
            <a:ext cx="10692384" cy="6013704"/>
            <a:chOff x="0" y="772668"/>
            <a:chExt cx="10692384" cy="6013704"/>
          </a:xfrm>
        </p:grpSpPr>
        <p:pic>
          <p:nvPicPr>
            <p:cNvPr id="3" name="object 3"/>
            <p:cNvPicPr/>
            <p:nvPr/>
          </p:nvPicPr>
          <p:blipFill>
            <a:blip r:embed="rId2" cstate="print"/>
            <a:stretch>
              <a:fillRect/>
            </a:stretch>
          </p:blipFill>
          <p:spPr>
            <a:xfrm>
              <a:off x="0" y="772668"/>
              <a:ext cx="10692384" cy="6013704"/>
            </a:xfrm>
            <a:prstGeom prst="rect">
              <a:avLst/>
            </a:prstGeom>
          </p:spPr>
        </p:pic>
        <p:pic>
          <p:nvPicPr>
            <p:cNvPr id="4" name="object 4"/>
            <p:cNvPicPr/>
            <p:nvPr/>
          </p:nvPicPr>
          <p:blipFill>
            <a:blip r:embed="rId3" cstate="print"/>
            <a:stretch>
              <a:fillRect/>
            </a:stretch>
          </p:blipFill>
          <p:spPr>
            <a:xfrm>
              <a:off x="595122" y="776478"/>
              <a:ext cx="9502139" cy="5865875"/>
            </a:xfrm>
            <a:prstGeom prst="rect">
              <a:avLst/>
            </a:prstGeom>
          </p:spPr>
        </p:pic>
      </p:grpSp>
      <p:sp>
        <p:nvSpPr>
          <p:cNvPr id="5" name="object 5"/>
          <p:cNvSpPr txBox="1"/>
          <p:nvPr/>
        </p:nvSpPr>
        <p:spPr>
          <a:xfrm>
            <a:off x="3213781" y="4932206"/>
            <a:ext cx="4263390" cy="506730"/>
          </a:xfrm>
          <a:prstGeom prst="rect">
            <a:avLst/>
          </a:prstGeom>
        </p:spPr>
        <p:txBody>
          <a:bodyPr vert="horz" wrap="square" lIns="0" tIns="13335" rIns="0" bIns="0" rtlCol="0">
            <a:spAutoFit/>
          </a:bodyPr>
          <a:lstStyle/>
          <a:p>
            <a:pPr marL="12700">
              <a:lnSpc>
                <a:spcPct val="100000"/>
              </a:lnSpc>
              <a:spcBef>
                <a:spcPts val="105"/>
              </a:spcBef>
            </a:pPr>
            <a:r>
              <a:rPr sz="3150" spc="-25" dirty="0">
                <a:solidFill>
                  <a:srgbClr val="FFFFFF"/>
                </a:solidFill>
                <a:latin typeface="Calibri"/>
                <a:cs typeface="Calibri"/>
              </a:rPr>
              <a:t>Growing</a:t>
            </a:r>
            <a:r>
              <a:rPr sz="3150" spc="-110" dirty="0">
                <a:solidFill>
                  <a:srgbClr val="FFFFFF"/>
                </a:solidFill>
                <a:latin typeface="Calibri"/>
                <a:cs typeface="Calibri"/>
              </a:rPr>
              <a:t> </a:t>
            </a:r>
            <a:r>
              <a:rPr sz="3150" dirty="0">
                <a:solidFill>
                  <a:srgbClr val="FFFFFF"/>
                </a:solidFill>
                <a:latin typeface="Calibri"/>
                <a:cs typeface="Calibri"/>
              </a:rPr>
              <a:t>A</a:t>
            </a:r>
            <a:r>
              <a:rPr sz="3150" spc="-100" dirty="0">
                <a:solidFill>
                  <a:srgbClr val="FFFFFF"/>
                </a:solidFill>
                <a:latin typeface="Calibri"/>
                <a:cs typeface="Calibri"/>
              </a:rPr>
              <a:t> </a:t>
            </a:r>
            <a:r>
              <a:rPr sz="3150" spc="-10" dirty="0">
                <a:solidFill>
                  <a:srgbClr val="FFFFFF"/>
                </a:solidFill>
                <a:latin typeface="Calibri"/>
                <a:cs typeface="Calibri"/>
              </a:rPr>
              <a:t>Greener</a:t>
            </a:r>
            <a:r>
              <a:rPr sz="3150" spc="-100" dirty="0">
                <a:solidFill>
                  <a:srgbClr val="FFFFFF"/>
                </a:solidFill>
                <a:latin typeface="Calibri"/>
                <a:cs typeface="Calibri"/>
              </a:rPr>
              <a:t> </a:t>
            </a:r>
            <a:r>
              <a:rPr sz="3150" spc="-10" dirty="0">
                <a:solidFill>
                  <a:srgbClr val="FFFFFF"/>
                </a:solidFill>
                <a:latin typeface="Calibri"/>
                <a:cs typeface="Calibri"/>
              </a:rPr>
              <a:t>Future</a:t>
            </a:r>
            <a:endParaRPr sz="3150" dirty="0">
              <a:latin typeface="Calibri"/>
              <a:cs typeface="Calibri"/>
            </a:endParaRPr>
          </a:p>
        </p:txBody>
      </p:sp>
      <p:sp>
        <p:nvSpPr>
          <p:cNvPr id="6" name="object 6"/>
          <p:cNvSpPr txBox="1"/>
          <p:nvPr/>
        </p:nvSpPr>
        <p:spPr>
          <a:xfrm>
            <a:off x="2242460" y="5967399"/>
            <a:ext cx="6548199" cy="498213"/>
          </a:xfrm>
          <a:prstGeom prst="rect">
            <a:avLst/>
          </a:prstGeom>
        </p:spPr>
        <p:txBody>
          <a:bodyPr vert="horz" wrap="square" lIns="0" tIns="13335" rIns="0" bIns="0" rtlCol="0">
            <a:spAutoFit/>
          </a:bodyPr>
          <a:lstStyle/>
          <a:p>
            <a:pPr marL="12700">
              <a:lnSpc>
                <a:spcPct val="100000"/>
              </a:lnSpc>
              <a:spcBef>
                <a:spcPts val="105"/>
              </a:spcBef>
            </a:pPr>
            <a:r>
              <a:rPr lang="en-GB" sz="3150" spc="-25" dirty="0">
                <a:solidFill>
                  <a:srgbClr val="FFFFFF"/>
                </a:solidFill>
                <a:latin typeface="Calibri"/>
                <a:cs typeface="Calibri"/>
              </a:rPr>
              <a:t>With our unique Wind Capture System </a:t>
            </a:r>
            <a:endParaRPr sz="3150" dirty="0">
              <a:latin typeface="Calibri"/>
              <a:cs typeface="Calibri"/>
            </a:endParaRPr>
          </a:p>
        </p:txBody>
      </p:sp>
      <p:sp>
        <p:nvSpPr>
          <p:cNvPr id="7" name="object 7"/>
          <p:cNvSpPr txBox="1"/>
          <p:nvPr/>
        </p:nvSpPr>
        <p:spPr>
          <a:xfrm>
            <a:off x="9385782" y="5967399"/>
            <a:ext cx="433070" cy="267335"/>
          </a:xfrm>
          <a:prstGeom prst="rect">
            <a:avLst/>
          </a:prstGeom>
        </p:spPr>
        <p:txBody>
          <a:bodyPr vert="horz" wrap="square" lIns="0" tIns="17145" rIns="0" bIns="0" rtlCol="0">
            <a:spAutoFit/>
          </a:bodyPr>
          <a:lstStyle/>
          <a:p>
            <a:pPr marL="12700">
              <a:lnSpc>
                <a:spcPct val="100000"/>
              </a:lnSpc>
              <a:spcBef>
                <a:spcPts val="135"/>
              </a:spcBef>
            </a:pPr>
            <a:r>
              <a:rPr sz="1550" spc="-20" dirty="0">
                <a:solidFill>
                  <a:srgbClr val="FFFFFF"/>
                </a:solidFill>
                <a:latin typeface="Calibri"/>
                <a:cs typeface="Calibri"/>
              </a:rPr>
              <a:t>2024</a:t>
            </a:r>
            <a:endParaRPr sz="1550">
              <a:latin typeface="Calibri"/>
              <a:cs typeface="Calibri"/>
            </a:endParaRPr>
          </a:p>
        </p:txBody>
      </p:sp>
      <p:sp>
        <p:nvSpPr>
          <p:cNvPr id="8" name="object 8"/>
          <p:cNvSpPr txBox="1"/>
          <p:nvPr/>
        </p:nvSpPr>
        <p:spPr>
          <a:xfrm>
            <a:off x="1737961" y="3349162"/>
            <a:ext cx="7382509" cy="1658620"/>
          </a:xfrm>
          <a:prstGeom prst="rect">
            <a:avLst/>
          </a:prstGeom>
          <a:solidFill>
            <a:srgbClr val="A4A4A4"/>
          </a:solidFill>
          <a:ln w="7619">
            <a:solidFill>
              <a:srgbClr val="000000"/>
            </a:solidFill>
          </a:ln>
        </p:spPr>
        <p:txBody>
          <a:bodyPr vert="horz" wrap="square" lIns="0" tIns="0" rIns="0" bIns="0" rtlCol="0">
            <a:spAutoFit/>
          </a:bodyPr>
          <a:lstStyle/>
          <a:p>
            <a:pPr algn="ctr">
              <a:lnSpc>
                <a:spcPts val="5130"/>
              </a:lnSpc>
            </a:pPr>
            <a:r>
              <a:rPr sz="3600" spc="-30" dirty="0">
                <a:solidFill>
                  <a:srgbClr val="FFFFFF"/>
                </a:solidFill>
                <a:latin typeface="Calibri"/>
                <a:cs typeface="Calibri"/>
              </a:rPr>
              <a:t>WORLDWIDE</a:t>
            </a:r>
            <a:r>
              <a:rPr sz="3600" spc="-245" dirty="0">
                <a:solidFill>
                  <a:srgbClr val="FFFFFF"/>
                </a:solidFill>
                <a:latin typeface="Calibri"/>
                <a:cs typeface="Calibri"/>
              </a:rPr>
              <a:t> </a:t>
            </a:r>
            <a:r>
              <a:rPr sz="3600" spc="-10" dirty="0">
                <a:solidFill>
                  <a:srgbClr val="FFFFFF"/>
                </a:solidFill>
                <a:latin typeface="Calibri"/>
                <a:cs typeface="Calibri"/>
              </a:rPr>
              <a:t>LOCAL</a:t>
            </a:r>
            <a:endParaRPr sz="3600" dirty="0">
              <a:latin typeface="Calibri"/>
              <a:cs typeface="Calibri"/>
            </a:endParaRPr>
          </a:p>
          <a:p>
            <a:pPr algn="ctr">
              <a:lnSpc>
                <a:spcPts val="5985"/>
              </a:lnSpc>
            </a:pPr>
            <a:r>
              <a:rPr sz="3600" spc="-25" dirty="0">
                <a:solidFill>
                  <a:srgbClr val="FFFFFF"/>
                </a:solidFill>
                <a:latin typeface="Calibri"/>
                <a:cs typeface="Calibri"/>
              </a:rPr>
              <a:t>SALADS</a:t>
            </a:r>
            <a:r>
              <a:rPr sz="3600" spc="-254" dirty="0">
                <a:solidFill>
                  <a:srgbClr val="FFFFFF"/>
                </a:solidFill>
                <a:latin typeface="Calibri"/>
                <a:cs typeface="Calibri"/>
              </a:rPr>
              <a:t> </a:t>
            </a:r>
            <a:r>
              <a:rPr sz="3600" spc="-25" dirty="0">
                <a:solidFill>
                  <a:srgbClr val="FFFFFF"/>
                </a:solidFill>
                <a:latin typeface="Calibri"/>
                <a:cs typeface="Calibri"/>
              </a:rPr>
              <a:t>LTD</a:t>
            </a:r>
            <a:endParaRPr sz="3600" dirty="0">
              <a:latin typeface="Calibri"/>
              <a:cs typeface="Calibri"/>
            </a:endParaRPr>
          </a:p>
          <a:p>
            <a:pPr algn="ctr">
              <a:lnSpc>
                <a:spcPct val="100000"/>
              </a:lnSpc>
              <a:spcBef>
                <a:spcPts val="80"/>
              </a:spcBef>
            </a:pPr>
            <a:r>
              <a:rPr sz="1400" dirty="0">
                <a:solidFill>
                  <a:srgbClr val="FFFFFF"/>
                </a:solidFill>
                <a:latin typeface="Calibri"/>
                <a:cs typeface="Calibri"/>
              </a:rPr>
              <a:t>Co</a:t>
            </a:r>
            <a:r>
              <a:rPr sz="1400" spc="-30" dirty="0">
                <a:solidFill>
                  <a:srgbClr val="FFFFFF"/>
                </a:solidFill>
                <a:latin typeface="Calibri"/>
                <a:cs typeface="Calibri"/>
              </a:rPr>
              <a:t> </a:t>
            </a:r>
            <a:r>
              <a:rPr sz="1400" dirty="0">
                <a:solidFill>
                  <a:srgbClr val="FFFFFF"/>
                </a:solidFill>
                <a:latin typeface="Calibri"/>
                <a:cs typeface="Calibri"/>
              </a:rPr>
              <a:t>Number</a:t>
            </a:r>
            <a:r>
              <a:rPr sz="1400" spc="-50" dirty="0">
                <a:solidFill>
                  <a:srgbClr val="FFFFFF"/>
                </a:solidFill>
                <a:latin typeface="Calibri"/>
                <a:cs typeface="Calibri"/>
              </a:rPr>
              <a:t> </a:t>
            </a:r>
            <a:r>
              <a:rPr sz="1400" spc="-10" dirty="0">
                <a:solidFill>
                  <a:srgbClr val="FFFFFF"/>
                </a:solidFill>
                <a:latin typeface="Calibri"/>
                <a:cs typeface="Calibri"/>
              </a:rPr>
              <a:t>12717055</a:t>
            </a:r>
            <a:endParaRPr sz="1400" dirty="0">
              <a:latin typeface="Calibri"/>
              <a:cs typeface="Calibri"/>
            </a:endParaRPr>
          </a:p>
        </p:txBody>
      </p:sp>
      <p:sp>
        <p:nvSpPr>
          <p:cNvPr id="9" name="object 9"/>
          <p:cNvSpPr txBox="1"/>
          <p:nvPr/>
        </p:nvSpPr>
        <p:spPr>
          <a:xfrm>
            <a:off x="9793735" y="6406563"/>
            <a:ext cx="93345" cy="186690"/>
          </a:xfrm>
          <a:prstGeom prst="rect">
            <a:avLst/>
          </a:prstGeom>
        </p:spPr>
        <p:txBody>
          <a:bodyPr vert="horz" wrap="square" lIns="0" tIns="13335" rIns="0" bIns="0" rtlCol="0">
            <a:spAutoFit/>
          </a:bodyPr>
          <a:lstStyle/>
          <a:p>
            <a:pPr marL="12700">
              <a:lnSpc>
                <a:spcPct val="100000"/>
              </a:lnSpc>
              <a:spcBef>
                <a:spcPts val="105"/>
              </a:spcBef>
            </a:pPr>
            <a:r>
              <a:rPr sz="1050" spc="-50" dirty="0">
                <a:solidFill>
                  <a:srgbClr val="888888"/>
                </a:solidFill>
                <a:latin typeface="Calibri"/>
                <a:cs typeface="Calibri"/>
              </a:rPr>
              <a:t>1</a:t>
            </a:r>
            <a:endParaRPr sz="1050">
              <a:latin typeface="Calibri"/>
              <a:cs typeface="Calibri"/>
            </a:endParaRPr>
          </a:p>
        </p:txBody>
      </p:sp>
      <p:grpSp>
        <p:nvGrpSpPr>
          <p:cNvPr id="10" name="object 10"/>
          <p:cNvGrpSpPr/>
          <p:nvPr/>
        </p:nvGrpSpPr>
        <p:grpSpPr>
          <a:xfrm>
            <a:off x="9663683" y="6342125"/>
            <a:ext cx="337185" cy="333375"/>
            <a:chOff x="9663683" y="6342125"/>
            <a:chExt cx="337185" cy="333375"/>
          </a:xfrm>
        </p:grpSpPr>
        <p:pic>
          <p:nvPicPr>
            <p:cNvPr id="11" name="object 11"/>
            <p:cNvPicPr/>
            <p:nvPr/>
          </p:nvPicPr>
          <p:blipFill>
            <a:blip r:embed="rId4" cstate="print"/>
            <a:stretch>
              <a:fillRect/>
            </a:stretch>
          </p:blipFill>
          <p:spPr>
            <a:xfrm>
              <a:off x="9663683" y="6342887"/>
              <a:ext cx="336803" cy="332231"/>
            </a:xfrm>
            <a:prstGeom prst="rect">
              <a:avLst/>
            </a:prstGeom>
          </p:spPr>
        </p:pic>
        <p:sp>
          <p:nvSpPr>
            <p:cNvPr id="12" name="object 12"/>
            <p:cNvSpPr/>
            <p:nvPr/>
          </p:nvSpPr>
          <p:spPr>
            <a:xfrm>
              <a:off x="9671303" y="6347459"/>
              <a:ext cx="323215" cy="321945"/>
            </a:xfrm>
            <a:custGeom>
              <a:avLst/>
              <a:gdLst/>
              <a:ahLst/>
              <a:cxnLst/>
              <a:rect l="l" t="t" r="r" b="b"/>
              <a:pathLst>
                <a:path w="323215" h="321945">
                  <a:moveTo>
                    <a:pt x="0" y="161543"/>
                  </a:moveTo>
                  <a:lnTo>
                    <a:pt x="5827" y="118356"/>
                  </a:lnTo>
                  <a:lnTo>
                    <a:pt x="22239" y="79699"/>
                  </a:lnTo>
                  <a:lnTo>
                    <a:pt x="47625" y="47053"/>
                  </a:lnTo>
                  <a:lnTo>
                    <a:pt x="80376" y="21900"/>
                  </a:lnTo>
                  <a:lnTo>
                    <a:pt x="118886" y="5722"/>
                  </a:lnTo>
                  <a:lnTo>
                    <a:pt x="161544" y="0"/>
                  </a:lnTo>
                  <a:lnTo>
                    <a:pt x="204201" y="5722"/>
                  </a:lnTo>
                  <a:lnTo>
                    <a:pt x="242711" y="21900"/>
                  </a:lnTo>
                  <a:lnTo>
                    <a:pt x="275463" y="47053"/>
                  </a:lnTo>
                  <a:lnTo>
                    <a:pt x="300848" y="79699"/>
                  </a:lnTo>
                  <a:lnTo>
                    <a:pt x="317260" y="118356"/>
                  </a:lnTo>
                  <a:lnTo>
                    <a:pt x="323088" y="161543"/>
                  </a:lnTo>
                  <a:lnTo>
                    <a:pt x="314773" y="212128"/>
                  </a:lnTo>
                  <a:lnTo>
                    <a:pt x="291681" y="256056"/>
                  </a:lnTo>
                  <a:lnTo>
                    <a:pt x="256592" y="290693"/>
                  </a:lnTo>
                  <a:lnTo>
                    <a:pt x="212287" y="313407"/>
                  </a:lnTo>
                  <a:lnTo>
                    <a:pt x="161544" y="321563"/>
                  </a:lnTo>
                  <a:lnTo>
                    <a:pt x="110800" y="313407"/>
                  </a:lnTo>
                  <a:lnTo>
                    <a:pt x="66495" y="290693"/>
                  </a:lnTo>
                  <a:lnTo>
                    <a:pt x="31406" y="256056"/>
                  </a:lnTo>
                  <a:lnTo>
                    <a:pt x="8314" y="212128"/>
                  </a:lnTo>
                  <a:lnTo>
                    <a:pt x="0" y="161543"/>
                  </a:lnTo>
                </a:path>
              </a:pathLst>
            </a:custGeom>
            <a:ln w="10668">
              <a:solidFill>
                <a:srgbClr val="162C51"/>
              </a:solidFill>
            </a:ln>
          </p:spPr>
          <p:txBody>
            <a:bodyPr wrap="square" lIns="0" tIns="0" rIns="0" bIns="0" rtlCol="0"/>
            <a:lstStyle/>
            <a:p>
              <a:endParaRPr/>
            </a:p>
          </p:txBody>
        </p:sp>
      </p:grpSp>
      <p:sp>
        <p:nvSpPr>
          <p:cNvPr id="13" name="object 6">
            <a:extLst>
              <a:ext uri="{FF2B5EF4-FFF2-40B4-BE49-F238E27FC236}">
                <a16:creationId xmlns:a16="http://schemas.microsoft.com/office/drawing/2014/main" id="{AC76F0DE-F603-D853-F1FA-7CAD85F04D3D}"/>
              </a:ext>
            </a:extLst>
          </p:cNvPr>
          <p:cNvSpPr txBox="1"/>
          <p:nvPr/>
        </p:nvSpPr>
        <p:spPr>
          <a:xfrm>
            <a:off x="2242460" y="5454061"/>
            <a:ext cx="6548199" cy="498213"/>
          </a:xfrm>
          <a:prstGeom prst="rect">
            <a:avLst/>
          </a:prstGeom>
        </p:spPr>
        <p:txBody>
          <a:bodyPr vert="horz" wrap="square" lIns="0" tIns="13335" rIns="0" bIns="0" rtlCol="0">
            <a:spAutoFit/>
          </a:bodyPr>
          <a:lstStyle/>
          <a:p>
            <a:pPr marL="12700">
              <a:lnSpc>
                <a:spcPct val="100000"/>
              </a:lnSpc>
              <a:spcBef>
                <a:spcPts val="105"/>
              </a:spcBef>
            </a:pPr>
            <a:r>
              <a:rPr lang="en-GB" sz="3150" spc="-25" dirty="0">
                <a:solidFill>
                  <a:srgbClr val="FFFFFF"/>
                </a:solidFill>
                <a:latin typeface="Calibri"/>
                <a:cs typeface="Calibri"/>
              </a:rPr>
              <a:t>Fully Sustainable Warehouse Growing  </a:t>
            </a:r>
            <a:endParaRPr sz="315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66304" y="2110734"/>
            <a:ext cx="1365001" cy="1365001"/>
          </a:xfrm>
          <a:prstGeom prst="rect">
            <a:avLst/>
          </a:prstGeom>
        </p:spPr>
      </p:pic>
      <p:pic>
        <p:nvPicPr>
          <p:cNvPr id="3" name="object 3"/>
          <p:cNvPicPr/>
          <p:nvPr/>
        </p:nvPicPr>
        <p:blipFill>
          <a:blip r:embed="rId3" cstate="print"/>
          <a:stretch>
            <a:fillRect/>
          </a:stretch>
        </p:blipFill>
        <p:spPr>
          <a:xfrm>
            <a:off x="851227" y="2114061"/>
            <a:ext cx="1245195" cy="1245195"/>
          </a:xfrm>
          <a:prstGeom prst="rect">
            <a:avLst/>
          </a:prstGeom>
        </p:spPr>
      </p:pic>
      <p:sp>
        <p:nvSpPr>
          <p:cNvPr id="4" name="object 4"/>
          <p:cNvSpPr txBox="1"/>
          <p:nvPr/>
        </p:nvSpPr>
        <p:spPr>
          <a:xfrm>
            <a:off x="4799898" y="1585111"/>
            <a:ext cx="3290002" cy="815608"/>
          </a:xfrm>
          <a:prstGeom prst="rect">
            <a:avLst/>
          </a:prstGeom>
        </p:spPr>
        <p:txBody>
          <a:bodyPr vert="horz" wrap="square" lIns="0" tIns="170180" rIns="0" bIns="0" rtlCol="0">
            <a:spAutoFit/>
          </a:bodyPr>
          <a:lstStyle/>
          <a:p>
            <a:pPr marL="12700">
              <a:lnSpc>
                <a:spcPct val="100000"/>
              </a:lnSpc>
              <a:spcBef>
                <a:spcPts val="1340"/>
              </a:spcBef>
            </a:pPr>
            <a:r>
              <a:rPr sz="2400" spc="-35" dirty="0">
                <a:solidFill>
                  <a:srgbClr val="477306"/>
                </a:solidFill>
                <a:latin typeface="Calibri"/>
                <a:cs typeface="Calibri"/>
              </a:rPr>
              <a:t>Tradition</a:t>
            </a:r>
            <a:r>
              <a:rPr sz="2400" spc="-70" dirty="0">
                <a:solidFill>
                  <a:srgbClr val="477306"/>
                </a:solidFill>
                <a:latin typeface="Calibri"/>
                <a:cs typeface="Calibri"/>
              </a:rPr>
              <a:t> </a:t>
            </a:r>
            <a:r>
              <a:rPr sz="2400" spc="-10" dirty="0">
                <a:solidFill>
                  <a:srgbClr val="477306"/>
                </a:solidFill>
                <a:latin typeface="Calibri"/>
                <a:cs typeface="Calibri"/>
              </a:rPr>
              <a:t>Meets</a:t>
            </a:r>
            <a:r>
              <a:rPr sz="2400" spc="-35" dirty="0">
                <a:solidFill>
                  <a:srgbClr val="477306"/>
                </a:solidFill>
                <a:latin typeface="Calibri"/>
                <a:cs typeface="Calibri"/>
              </a:rPr>
              <a:t> </a:t>
            </a:r>
            <a:r>
              <a:rPr sz="2400" spc="-10" dirty="0">
                <a:solidFill>
                  <a:srgbClr val="477306"/>
                </a:solidFill>
                <a:latin typeface="Calibri"/>
                <a:cs typeface="Calibri"/>
              </a:rPr>
              <a:t>Future</a:t>
            </a:r>
            <a:endParaRPr sz="2400" dirty="0">
              <a:latin typeface="Calibri"/>
              <a:cs typeface="Calibri"/>
            </a:endParaRPr>
          </a:p>
          <a:p>
            <a:pPr marL="92710">
              <a:lnSpc>
                <a:spcPct val="100000"/>
              </a:lnSpc>
              <a:spcBef>
                <a:spcPts val="705"/>
              </a:spcBef>
            </a:pPr>
            <a:endParaRPr sz="1200" dirty="0">
              <a:latin typeface="Calibri"/>
              <a:cs typeface="Calibri"/>
            </a:endParaRPr>
          </a:p>
        </p:txBody>
      </p:sp>
      <p:sp>
        <p:nvSpPr>
          <p:cNvPr id="5" name="object 5"/>
          <p:cNvSpPr txBox="1"/>
          <p:nvPr/>
        </p:nvSpPr>
        <p:spPr>
          <a:xfrm>
            <a:off x="3101763" y="3438347"/>
            <a:ext cx="1048385" cy="267335"/>
          </a:xfrm>
          <a:prstGeom prst="rect">
            <a:avLst/>
          </a:prstGeom>
        </p:spPr>
        <p:txBody>
          <a:bodyPr vert="horz" wrap="square" lIns="0" tIns="16510" rIns="0" bIns="0" rtlCol="0">
            <a:spAutoFit/>
          </a:bodyPr>
          <a:lstStyle/>
          <a:p>
            <a:pPr marL="12700">
              <a:lnSpc>
                <a:spcPct val="100000"/>
              </a:lnSpc>
              <a:spcBef>
                <a:spcPts val="130"/>
              </a:spcBef>
            </a:pPr>
            <a:r>
              <a:rPr sz="1550" spc="-50" dirty="0">
                <a:solidFill>
                  <a:srgbClr val="131313"/>
                </a:solidFill>
                <a:latin typeface="Palatino Linotype"/>
                <a:cs typeface="Palatino Linotype"/>
              </a:rPr>
              <a:t>Matt</a:t>
            </a:r>
            <a:r>
              <a:rPr sz="1550" spc="-25" dirty="0">
                <a:solidFill>
                  <a:srgbClr val="131313"/>
                </a:solidFill>
                <a:latin typeface="Palatino Linotype"/>
                <a:cs typeface="Palatino Linotype"/>
              </a:rPr>
              <a:t> </a:t>
            </a:r>
            <a:r>
              <a:rPr sz="1550" spc="-35" dirty="0">
                <a:solidFill>
                  <a:srgbClr val="131313"/>
                </a:solidFill>
                <a:latin typeface="Palatino Linotype"/>
                <a:cs typeface="Palatino Linotype"/>
              </a:rPr>
              <a:t>Wilson</a:t>
            </a:r>
            <a:endParaRPr sz="1550">
              <a:latin typeface="Palatino Linotype"/>
              <a:cs typeface="Palatino Linotype"/>
            </a:endParaRPr>
          </a:p>
        </p:txBody>
      </p:sp>
      <p:sp>
        <p:nvSpPr>
          <p:cNvPr id="6" name="object 6"/>
          <p:cNvSpPr txBox="1"/>
          <p:nvPr/>
        </p:nvSpPr>
        <p:spPr>
          <a:xfrm>
            <a:off x="996310" y="3380079"/>
            <a:ext cx="1101725" cy="267335"/>
          </a:xfrm>
          <a:prstGeom prst="rect">
            <a:avLst/>
          </a:prstGeom>
        </p:spPr>
        <p:txBody>
          <a:bodyPr vert="horz" wrap="square" lIns="0" tIns="16510" rIns="0" bIns="0" rtlCol="0">
            <a:spAutoFit/>
          </a:bodyPr>
          <a:lstStyle/>
          <a:p>
            <a:pPr marL="12700">
              <a:lnSpc>
                <a:spcPct val="100000"/>
              </a:lnSpc>
              <a:spcBef>
                <a:spcPts val="130"/>
              </a:spcBef>
            </a:pPr>
            <a:r>
              <a:rPr sz="1550" b="1" spc="-60" dirty="0">
                <a:solidFill>
                  <a:srgbClr val="131313"/>
                </a:solidFill>
                <a:latin typeface="Palatino Linotype"/>
                <a:cs typeface="Palatino Linotype"/>
              </a:rPr>
              <a:t>Martyn</a:t>
            </a:r>
            <a:r>
              <a:rPr sz="1550" b="1" dirty="0">
                <a:solidFill>
                  <a:srgbClr val="131313"/>
                </a:solidFill>
                <a:latin typeface="Palatino Linotype"/>
                <a:cs typeface="Palatino Linotype"/>
              </a:rPr>
              <a:t> </a:t>
            </a:r>
            <a:r>
              <a:rPr sz="1550" b="1" spc="-55" dirty="0">
                <a:solidFill>
                  <a:srgbClr val="131313"/>
                </a:solidFill>
                <a:latin typeface="Palatino Linotype"/>
                <a:cs typeface="Palatino Linotype"/>
              </a:rPr>
              <a:t>Rose</a:t>
            </a:r>
            <a:endParaRPr sz="1550">
              <a:latin typeface="Palatino Linotype"/>
              <a:cs typeface="Palatino Linotype"/>
            </a:endParaRPr>
          </a:p>
        </p:txBody>
      </p:sp>
      <p:sp>
        <p:nvSpPr>
          <p:cNvPr id="7" name="object 7"/>
          <p:cNvSpPr txBox="1"/>
          <p:nvPr/>
        </p:nvSpPr>
        <p:spPr>
          <a:xfrm>
            <a:off x="3267583" y="1816836"/>
            <a:ext cx="279400" cy="208279"/>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477306"/>
                </a:solidFill>
                <a:latin typeface="Calibri"/>
                <a:cs typeface="Calibri"/>
              </a:rPr>
              <a:t>CFO</a:t>
            </a:r>
            <a:endParaRPr sz="1200">
              <a:latin typeface="Calibri"/>
              <a:cs typeface="Calibri"/>
            </a:endParaRPr>
          </a:p>
        </p:txBody>
      </p:sp>
      <p:sp>
        <p:nvSpPr>
          <p:cNvPr id="8" name="object 8"/>
          <p:cNvSpPr txBox="1"/>
          <p:nvPr/>
        </p:nvSpPr>
        <p:spPr>
          <a:xfrm>
            <a:off x="2575013" y="3950080"/>
            <a:ext cx="2059939" cy="3036570"/>
          </a:xfrm>
          <a:prstGeom prst="rect">
            <a:avLst/>
          </a:prstGeom>
        </p:spPr>
        <p:txBody>
          <a:bodyPr vert="horz" wrap="square" lIns="0" tIns="12700" rIns="0" bIns="0" rtlCol="0">
            <a:spAutoFit/>
          </a:bodyPr>
          <a:lstStyle/>
          <a:p>
            <a:pPr marL="184150" marR="224790" indent="-172085">
              <a:lnSpc>
                <a:spcPct val="100000"/>
              </a:lnSpc>
              <a:spcBef>
                <a:spcPts val="100"/>
              </a:spcBef>
              <a:buFont typeface="Arial"/>
              <a:buChar char="•"/>
              <a:tabLst>
                <a:tab pos="184150" algn="l"/>
              </a:tabLst>
            </a:pPr>
            <a:r>
              <a:rPr sz="900" dirty="0">
                <a:latin typeface="Calibri"/>
                <a:cs typeface="Calibri"/>
              </a:rPr>
              <a:t>An</a:t>
            </a:r>
            <a:r>
              <a:rPr sz="900" spc="-20" dirty="0">
                <a:latin typeface="Calibri"/>
                <a:cs typeface="Calibri"/>
              </a:rPr>
              <a:t> </a:t>
            </a:r>
            <a:r>
              <a:rPr sz="900" spc="-10" dirty="0">
                <a:latin typeface="Calibri"/>
                <a:cs typeface="Calibri"/>
              </a:rPr>
              <a:t>experienced</a:t>
            </a:r>
            <a:r>
              <a:rPr sz="900" spc="-15" dirty="0">
                <a:latin typeface="Calibri"/>
                <a:cs typeface="Calibri"/>
              </a:rPr>
              <a:t> </a:t>
            </a:r>
            <a:r>
              <a:rPr sz="900" dirty="0">
                <a:latin typeface="Calibri"/>
                <a:cs typeface="Calibri"/>
              </a:rPr>
              <a:t>finance</a:t>
            </a:r>
            <a:r>
              <a:rPr sz="900" spc="-15" dirty="0">
                <a:latin typeface="Calibri"/>
                <a:cs typeface="Calibri"/>
              </a:rPr>
              <a:t> </a:t>
            </a:r>
            <a:r>
              <a:rPr sz="900" dirty="0">
                <a:latin typeface="Calibri"/>
                <a:cs typeface="Calibri"/>
              </a:rPr>
              <a:t>leader</a:t>
            </a:r>
            <a:r>
              <a:rPr sz="900" spc="-15" dirty="0">
                <a:latin typeface="Calibri"/>
                <a:cs typeface="Calibri"/>
              </a:rPr>
              <a:t> </a:t>
            </a:r>
            <a:r>
              <a:rPr sz="900" spc="-20" dirty="0">
                <a:latin typeface="Calibri"/>
                <a:cs typeface="Calibri"/>
              </a:rPr>
              <a:t>with</a:t>
            </a:r>
            <a:r>
              <a:rPr sz="900" spc="500" dirty="0">
                <a:latin typeface="Calibri"/>
                <a:cs typeface="Calibri"/>
              </a:rPr>
              <a:t> </a:t>
            </a:r>
            <a:r>
              <a:rPr sz="900" dirty="0">
                <a:latin typeface="Calibri"/>
                <a:cs typeface="Calibri"/>
              </a:rPr>
              <a:t>time</a:t>
            </a:r>
            <a:r>
              <a:rPr sz="900" spc="-10" dirty="0">
                <a:latin typeface="Calibri"/>
                <a:cs typeface="Calibri"/>
              </a:rPr>
              <a:t> served</a:t>
            </a:r>
            <a:r>
              <a:rPr sz="900" spc="-15" dirty="0">
                <a:latin typeface="Calibri"/>
                <a:cs typeface="Calibri"/>
              </a:rPr>
              <a:t> </a:t>
            </a:r>
            <a:r>
              <a:rPr sz="900" dirty="0">
                <a:latin typeface="Calibri"/>
                <a:cs typeface="Calibri"/>
              </a:rPr>
              <a:t>in</a:t>
            </a:r>
            <a:r>
              <a:rPr sz="900" spc="-15" dirty="0">
                <a:latin typeface="Calibri"/>
                <a:cs typeface="Calibri"/>
              </a:rPr>
              <a:t> </a:t>
            </a:r>
            <a:r>
              <a:rPr sz="900" dirty="0">
                <a:latin typeface="Calibri"/>
                <a:cs typeface="Calibri"/>
              </a:rPr>
              <a:t>the</a:t>
            </a:r>
            <a:r>
              <a:rPr sz="900" spc="-10" dirty="0">
                <a:latin typeface="Calibri"/>
                <a:cs typeface="Calibri"/>
              </a:rPr>
              <a:t> manufacturing,</a:t>
            </a:r>
            <a:r>
              <a:rPr sz="900" spc="500" dirty="0">
                <a:latin typeface="Calibri"/>
                <a:cs typeface="Calibri"/>
              </a:rPr>
              <a:t> </a:t>
            </a:r>
            <a:r>
              <a:rPr sz="900" spc="-10" dirty="0">
                <a:latin typeface="Calibri"/>
                <a:cs typeface="Calibri"/>
              </a:rPr>
              <a:t>distribution</a:t>
            </a:r>
            <a:r>
              <a:rPr sz="900" spc="-5" dirty="0">
                <a:latin typeface="Calibri"/>
                <a:cs typeface="Calibri"/>
              </a:rPr>
              <a:t> </a:t>
            </a:r>
            <a:r>
              <a:rPr sz="900" dirty="0">
                <a:latin typeface="Calibri"/>
                <a:cs typeface="Calibri"/>
              </a:rPr>
              <a:t>and FMCG</a:t>
            </a:r>
            <a:r>
              <a:rPr sz="900" spc="5" dirty="0">
                <a:latin typeface="Calibri"/>
                <a:cs typeface="Calibri"/>
              </a:rPr>
              <a:t> </a:t>
            </a:r>
            <a:r>
              <a:rPr sz="900" spc="-10" dirty="0">
                <a:latin typeface="Calibri"/>
                <a:cs typeface="Calibri"/>
              </a:rPr>
              <a:t>sectors,</a:t>
            </a:r>
            <a:r>
              <a:rPr sz="900" spc="500" dirty="0">
                <a:latin typeface="Calibri"/>
                <a:cs typeface="Calibri"/>
              </a:rPr>
              <a:t> </a:t>
            </a:r>
            <a:r>
              <a:rPr sz="900" dirty="0">
                <a:latin typeface="Calibri"/>
                <a:cs typeface="Calibri"/>
              </a:rPr>
              <a:t>including multiple </a:t>
            </a:r>
            <a:r>
              <a:rPr sz="900" spc="-10" dirty="0">
                <a:latin typeface="Calibri"/>
                <a:cs typeface="Calibri"/>
              </a:rPr>
              <a:t>transactions</a:t>
            </a:r>
            <a:r>
              <a:rPr sz="900" spc="-5" dirty="0">
                <a:latin typeface="Calibri"/>
                <a:cs typeface="Calibri"/>
              </a:rPr>
              <a:t> </a:t>
            </a:r>
            <a:r>
              <a:rPr sz="900" spc="-25" dirty="0">
                <a:latin typeface="Calibri"/>
                <a:cs typeface="Calibri"/>
              </a:rPr>
              <a:t>and</a:t>
            </a:r>
            <a:r>
              <a:rPr sz="900" spc="500" dirty="0">
                <a:latin typeface="Calibri"/>
                <a:cs typeface="Calibri"/>
              </a:rPr>
              <a:t> </a:t>
            </a:r>
            <a:r>
              <a:rPr sz="900" spc="-10" dirty="0">
                <a:latin typeface="Calibri"/>
                <a:cs typeface="Calibri"/>
              </a:rPr>
              <a:t>external</a:t>
            </a:r>
            <a:r>
              <a:rPr sz="900" spc="-15" dirty="0">
                <a:latin typeface="Calibri"/>
                <a:cs typeface="Calibri"/>
              </a:rPr>
              <a:t> </a:t>
            </a:r>
            <a:r>
              <a:rPr sz="900" dirty="0">
                <a:latin typeface="Calibri"/>
                <a:cs typeface="Calibri"/>
              </a:rPr>
              <a:t>funding</a:t>
            </a:r>
            <a:r>
              <a:rPr sz="900" spc="-5" dirty="0">
                <a:latin typeface="Calibri"/>
                <a:cs typeface="Calibri"/>
              </a:rPr>
              <a:t> </a:t>
            </a:r>
            <a:r>
              <a:rPr sz="900" spc="-10" dirty="0">
                <a:latin typeface="Calibri"/>
                <a:cs typeface="Calibri"/>
              </a:rPr>
              <a:t>activities.</a:t>
            </a:r>
            <a:endParaRPr sz="900">
              <a:latin typeface="Calibri"/>
              <a:cs typeface="Calibri"/>
            </a:endParaRPr>
          </a:p>
          <a:p>
            <a:pPr marL="184150" marR="5080" indent="-172085">
              <a:lnSpc>
                <a:spcPts val="1080"/>
              </a:lnSpc>
              <a:spcBef>
                <a:spcPts val="20"/>
              </a:spcBef>
              <a:buFont typeface="Arial"/>
              <a:buChar char="•"/>
              <a:tabLst>
                <a:tab pos="184150" algn="l"/>
              </a:tabLst>
            </a:pPr>
            <a:r>
              <a:rPr sz="900" dirty="0">
                <a:latin typeface="Calibri"/>
                <a:cs typeface="Calibri"/>
              </a:rPr>
              <a:t>I am a</a:t>
            </a:r>
            <a:r>
              <a:rPr sz="900" spc="-5" dirty="0">
                <a:latin typeface="Calibri"/>
                <a:cs typeface="Calibri"/>
              </a:rPr>
              <a:t> </a:t>
            </a:r>
            <a:r>
              <a:rPr sz="900" spc="-10" dirty="0">
                <a:latin typeface="Calibri"/>
                <a:cs typeface="Calibri"/>
              </a:rPr>
              <a:t>business</a:t>
            </a:r>
            <a:r>
              <a:rPr sz="900" spc="-5" dirty="0">
                <a:latin typeface="Calibri"/>
                <a:cs typeface="Calibri"/>
              </a:rPr>
              <a:t> </a:t>
            </a:r>
            <a:r>
              <a:rPr sz="900" dirty="0">
                <a:latin typeface="Calibri"/>
                <a:cs typeface="Calibri"/>
              </a:rPr>
              <a:t>focused </a:t>
            </a:r>
            <a:r>
              <a:rPr sz="900" spc="-10" dirty="0">
                <a:latin typeface="Calibri"/>
                <a:cs typeface="Calibri"/>
              </a:rPr>
              <a:t>financial</a:t>
            </a:r>
            <a:r>
              <a:rPr sz="900" spc="-5" dirty="0">
                <a:latin typeface="Calibri"/>
                <a:cs typeface="Calibri"/>
              </a:rPr>
              <a:t> </a:t>
            </a:r>
            <a:r>
              <a:rPr sz="900" spc="-10" dirty="0">
                <a:latin typeface="Calibri"/>
                <a:cs typeface="Calibri"/>
              </a:rPr>
              <a:t>leader</a:t>
            </a:r>
            <a:r>
              <a:rPr sz="900" spc="500" dirty="0">
                <a:latin typeface="Calibri"/>
                <a:cs typeface="Calibri"/>
              </a:rPr>
              <a:t> </a:t>
            </a:r>
            <a:r>
              <a:rPr sz="900" dirty="0">
                <a:latin typeface="Calibri"/>
                <a:cs typeface="Calibri"/>
              </a:rPr>
              <a:t>with</a:t>
            </a:r>
            <a:r>
              <a:rPr sz="900" spc="-10" dirty="0">
                <a:latin typeface="Calibri"/>
                <a:cs typeface="Calibri"/>
              </a:rPr>
              <a:t> </a:t>
            </a:r>
            <a:r>
              <a:rPr sz="900" dirty="0">
                <a:latin typeface="Calibri"/>
                <a:cs typeface="Calibri"/>
              </a:rPr>
              <a:t>the</a:t>
            </a:r>
            <a:r>
              <a:rPr sz="900" spc="-5" dirty="0">
                <a:latin typeface="Calibri"/>
                <a:cs typeface="Calibri"/>
              </a:rPr>
              <a:t> </a:t>
            </a:r>
            <a:r>
              <a:rPr sz="900" dirty="0">
                <a:latin typeface="Calibri"/>
                <a:cs typeface="Calibri"/>
              </a:rPr>
              <a:t>ability to</a:t>
            </a:r>
            <a:r>
              <a:rPr sz="900" spc="-10" dirty="0">
                <a:latin typeface="Calibri"/>
                <a:cs typeface="Calibri"/>
              </a:rPr>
              <a:t> communicate</a:t>
            </a:r>
            <a:r>
              <a:rPr sz="900" dirty="0">
                <a:latin typeface="Calibri"/>
                <a:cs typeface="Calibri"/>
              </a:rPr>
              <a:t> to</a:t>
            </a:r>
            <a:r>
              <a:rPr sz="900" spc="-10" dirty="0">
                <a:latin typeface="Calibri"/>
                <a:cs typeface="Calibri"/>
              </a:rPr>
              <a:t> </a:t>
            </a:r>
            <a:r>
              <a:rPr sz="900" spc="-25" dirty="0">
                <a:latin typeface="Calibri"/>
                <a:cs typeface="Calibri"/>
              </a:rPr>
              <a:t>all</a:t>
            </a:r>
            <a:r>
              <a:rPr sz="900" spc="500" dirty="0">
                <a:latin typeface="Calibri"/>
                <a:cs typeface="Calibri"/>
              </a:rPr>
              <a:t> </a:t>
            </a:r>
            <a:r>
              <a:rPr sz="900" spc="-10" dirty="0">
                <a:latin typeface="Calibri"/>
                <a:cs typeface="Calibri"/>
              </a:rPr>
              <a:t>levels</a:t>
            </a:r>
            <a:r>
              <a:rPr sz="900" dirty="0">
                <a:latin typeface="Calibri"/>
                <a:cs typeface="Calibri"/>
              </a:rPr>
              <a:t> in a </a:t>
            </a:r>
            <a:r>
              <a:rPr sz="900" spc="-10" dirty="0">
                <a:latin typeface="Calibri"/>
                <a:cs typeface="Calibri"/>
              </a:rPr>
              <a:t>complex</a:t>
            </a:r>
            <a:r>
              <a:rPr sz="900" dirty="0">
                <a:latin typeface="Calibri"/>
                <a:cs typeface="Calibri"/>
              </a:rPr>
              <a:t> </a:t>
            </a:r>
            <a:r>
              <a:rPr sz="900" spc="-10" dirty="0">
                <a:latin typeface="Calibri"/>
                <a:cs typeface="Calibri"/>
              </a:rPr>
              <a:t>organisation</a:t>
            </a:r>
            <a:r>
              <a:rPr sz="900" dirty="0">
                <a:latin typeface="Calibri"/>
                <a:cs typeface="Calibri"/>
              </a:rPr>
              <a:t> </a:t>
            </a:r>
            <a:r>
              <a:rPr sz="900" spc="-25" dirty="0">
                <a:latin typeface="Calibri"/>
                <a:cs typeface="Calibri"/>
              </a:rPr>
              <a:t>and</a:t>
            </a:r>
            <a:r>
              <a:rPr sz="900" spc="500" dirty="0">
                <a:latin typeface="Calibri"/>
                <a:cs typeface="Calibri"/>
              </a:rPr>
              <a:t> </a:t>
            </a:r>
            <a:r>
              <a:rPr sz="900" dirty="0">
                <a:latin typeface="Calibri"/>
                <a:cs typeface="Calibri"/>
              </a:rPr>
              <a:t>drive</a:t>
            </a:r>
            <a:r>
              <a:rPr sz="900" spc="-15" dirty="0">
                <a:latin typeface="Calibri"/>
                <a:cs typeface="Calibri"/>
              </a:rPr>
              <a:t> </a:t>
            </a:r>
            <a:r>
              <a:rPr sz="900" dirty="0">
                <a:latin typeface="Calibri"/>
                <a:cs typeface="Calibri"/>
              </a:rPr>
              <a:t>change.</a:t>
            </a:r>
            <a:r>
              <a:rPr sz="900" spc="-15" dirty="0">
                <a:latin typeface="Calibri"/>
                <a:cs typeface="Calibri"/>
              </a:rPr>
              <a:t> </a:t>
            </a:r>
            <a:r>
              <a:rPr sz="900" dirty="0">
                <a:latin typeface="Calibri"/>
                <a:cs typeface="Calibri"/>
              </a:rPr>
              <a:t>I</a:t>
            </a:r>
            <a:r>
              <a:rPr sz="900" spc="-15" dirty="0">
                <a:latin typeface="Calibri"/>
                <a:cs typeface="Calibri"/>
              </a:rPr>
              <a:t> </a:t>
            </a:r>
            <a:r>
              <a:rPr sz="900" dirty="0">
                <a:latin typeface="Calibri"/>
                <a:cs typeface="Calibri"/>
              </a:rPr>
              <a:t>aim</a:t>
            </a:r>
            <a:r>
              <a:rPr sz="900" spc="-10" dirty="0">
                <a:latin typeface="Calibri"/>
                <a:cs typeface="Calibri"/>
              </a:rPr>
              <a:t> </a:t>
            </a:r>
            <a:r>
              <a:rPr sz="900" dirty="0">
                <a:latin typeface="Calibri"/>
                <a:cs typeface="Calibri"/>
              </a:rPr>
              <a:t>to</a:t>
            </a:r>
            <a:r>
              <a:rPr sz="900" spc="-15" dirty="0">
                <a:latin typeface="Calibri"/>
                <a:cs typeface="Calibri"/>
              </a:rPr>
              <a:t> </a:t>
            </a:r>
            <a:r>
              <a:rPr sz="900" dirty="0">
                <a:latin typeface="Calibri"/>
                <a:cs typeface="Calibri"/>
              </a:rPr>
              <a:t>make</a:t>
            </a:r>
            <a:r>
              <a:rPr sz="900" spc="-15" dirty="0">
                <a:latin typeface="Calibri"/>
                <a:cs typeface="Calibri"/>
              </a:rPr>
              <a:t> </a:t>
            </a:r>
            <a:r>
              <a:rPr sz="900" dirty="0">
                <a:latin typeface="Calibri"/>
                <a:cs typeface="Calibri"/>
              </a:rPr>
              <a:t>a</a:t>
            </a:r>
            <a:r>
              <a:rPr sz="900" spc="-15" dirty="0">
                <a:latin typeface="Calibri"/>
                <a:cs typeface="Calibri"/>
              </a:rPr>
              <a:t> </a:t>
            </a:r>
            <a:r>
              <a:rPr sz="900" spc="-10" dirty="0">
                <a:latin typeface="Calibri"/>
                <a:cs typeface="Calibri"/>
              </a:rPr>
              <a:t>difference</a:t>
            </a:r>
            <a:r>
              <a:rPr sz="900" spc="500" dirty="0">
                <a:latin typeface="Calibri"/>
                <a:cs typeface="Calibri"/>
              </a:rPr>
              <a:t> </a:t>
            </a:r>
            <a:r>
              <a:rPr sz="900" dirty="0">
                <a:latin typeface="Calibri"/>
                <a:cs typeface="Calibri"/>
              </a:rPr>
              <a:t>in</a:t>
            </a:r>
            <a:r>
              <a:rPr sz="900" spc="-10" dirty="0">
                <a:latin typeface="Calibri"/>
                <a:cs typeface="Calibri"/>
              </a:rPr>
              <a:t> </a:t>
            </a:r>
            <a:r>
              <a:rPr sz="900" dirty="0">
                <a:latin typeface="Calibri"/>
                <a:cs typeface="Calibri"/>
              </a:rPr>
              <a:t>every</a:t>
            </a:r>
            <a:r>
              <a:rPr sz="900" spc="-5" dirty="0">
                <a:latin typeface="Calibri"/>
                <a:cs typeface="Calibri"/>
              </a:rPr>
              <a:t> </a:t>
            </a:r>
            <a:r>
              <a:rPr sz="900" spc="-10" dirty="0">
                <a:latin typeface="Calibri"/>
                <a:cs typeface="Calibri"/>
              </a:rPr>
              <a:t>business </a:t>
            </a:r>
            <a:r>
              <a:rPr sz="900" dirty="0">
                <a:latin typeface="Calibri"/>
                <a:cs typeface="Calibri"/>
              </a:rPr>
              <a:t>I</a:t>
            </a:r>
            <a:r>
              <a:rPr sz="900" spc="-5" dirty="0">
                <a:latin typeface="Calibri"/>
                <a:cs typeface="Calibri"/>
              </a:rPr>
              <a:t> </a:t>
            </a:r>
            <a:r>
              <a:rPr sz="900" dirty="0">
                <a:latin typeface="Calibri"/>
                <a:cs typeface="Calibri"/>
              </a:rPr>
              <a:t>get </a:t>
            </a:r>
            <a:r>
              <a:rPr sz="900" spc="-10" dirty="0">
                <a:latin typeface="Calibri"/>
                <a:cs typeface="Calibri"/>
              </a:rPr>
              <a:t>involved </a:t>
            </a:r>
            <a:r>
              <a:rPr sz="900" spc="-20" dirty="0">
                <a:latin typeface="Calibri"/>
                <a:cs typeface="Calibri"/>
              </a:rPr>
              <a:t>with.</a:t>
            </a:r>
            <a:endParaRPr sz="900">
              <a:latin typeface="Calibri"/>
              <a:cs typeface="Calibri"/>
            </a:endParaRPr>
          </a:p>
          <a:p>
            <a:pPr marL="183515" indent="-170815">
              <a:lnSpc>
                <a:spcPts val="1030"/>
              </a:lnSpc>
              <a:buFont typeface="Arial"/>
              <a:buChar char="•"/>
              <a:tabLst>
                <a:tab pos="183515" algn="l"/>
              </a:tabLst>
            </a:pPr>
            <a:r>
              <a:rPr sz="900" dirty="0">
                <a:latin typeface="Calibri"/>
                <a:cs typeface="Calibri"/>
              </a:rPr>
              <a:t>I</a:t>
            </a:r>
            <a:r>
              <a:rPr sz="900" spc="-25" dirty="0">
                <a:latin typeface="Calibri"/>
                <a:cs typeface="Calibri"/>
              </a:rPr>
              <a:t> </a:t>
            </a:r>
            <a:r>
              <a:rPr sz="900" dirty="0">
                <a:latin typeface="Calibri"/>
                <a:cs typeface="Calibri"/>
              </a:rPr>
              <a:t>spend</a:t>
            </a:r>
            <a:r>
              <a:rPr sz="900" spc="-30" dirty="0">
                <a:latin typeface="Calibri"/>
                <a:cs typeface="Calibri"/>
              </a:rPr>
              <a:t> </a:t>
            </a:r>
            <a:r>
              <a:rPr sz="900" dirty="0">
                <a:latin typeface="Calibri"/>
                <a:cs typeface="Calibri"/>
              </a:rPr>
              <a:t>time</a:t>
            </a:r>
            <a:r>
              <a:rPr sz="900" spc="-25" dirty="0">
                <a:latin typeface="Calibri"/>
                <a:cs typeface="Calibri"/>
              </a:rPr>
              <a:t> </a:t>
            </a:r>
            <a:r>
              <a:rPr sz="900" dirty="0">
                <a:latin typeface="Calibri"/>
                <a:cs typeface="Calibri"/>
              </a:rPr>
              <a:t>visiting,</a:t>
            </a:r>
            <a:r>
              <a:rPr sz="900" spc="-25" dirty="0">
                <a:latin typeface="Calibri"/>
                <a:cs typeface="Calibri"/>
              </a:rPr>
              <a:t> </a:t>
            </a:r>
            <a:r>
              <a:rPr sz="900" dirty="0">
                <a:latin typeface="Calibri"/>
                <a:cs typeface="Calibri"/>
              </a:rPr>
              <a:t>discussing</a:t>
            </a:r>
            <a:r>
              <a:rPr sz="900" spc="-25" dirty="0">
                <a:latin typeface="Calibri"/>
                <a:cs typeface="Calibri"/>
              </a:rPr>
              <a:t> and</a:t>
            </a:r>
            <a:endParaRPr sz="900">
              <a:latin typeface="Calibri"/>
              <a:cs typeface="Calibri"/>
            </a:endParaRPr>
          </a:p>
          <a:p>
            <a:pPr marL="184150" marR="60325">
              <a:lnSpc>
                <a:spcPts val="1080"/>
              </a:lnSpc>
              <a:spcBef>
                <a:spcPts val="35"/>
              </a:spcBef>
            </a:pPr>
            <a:r>
              <a:rPr sz="900" dirty="0">
                <a:latin typeface="Calibri"/>
                <a:cs typeface="Calibri"/>
              </a:rPr>
              <a:t>fully</a:t>
            </a:r>
            <a:r>
              <a:rPr sz="900" spc="5" dirty="0">
                <a:latin typeface="Calibri"/>
                <a:cs typeface="Calibri"/>
              </a:rPr>
              <a:t> </a:t>
            </a:r>
            <a:r>
              <a:rPr sz="900" spc="-10" dirty="0">
                <a:latin typeface="Calibri"/>
                <a:cs typeface="Calibri"/>
              </a:rPr>
              <a:t>understanding</a:t>
            </a:r>
            <a:r>
              <a:rPr sz="900" spc="10" dirty="0">
                <a:latin typeface="Calibri"/>
                <a:cs typeface="Calibri"/>
              </a:rPr>
              <a:t> </a:t>
            </a:r>
            <a:r>
              <a:rPr sz="900" dirty="0">
                <a:latin typeface="Calibri"/>
                <a:cs typeface="Calibri"/>
              </a:rPr>
              <a:t>your</a:t>
            </a:r>
            <a:r>
              <a:rPr sz="900" spc="10" dirty="0">
                <a:latin typeface="Calibri"/>
                <a:cs typeface="Calibri"/>
              </a:rPr>
              <a:t> </a:t>
            </a:r>
            <a:r>
              <a:rPr sz="900" spc="-10" dirty="0">
                <a:latin typeface="Calibri"/>
                <a:cs typeface="Calibri"/>
              </a:rPr>
              <a:t>business.</a:t>
            </a:r>
            <a:r>
              <a:rPr sz="900" spc="5" dirty="0">
                <a:latin typeface="Calibri"/>
                <a:cs typeface="Calibri"/>
              </a:rPr>
              <a:t> </a:t>
            </a:r>
            <a:r>
              <a:rPr sz="900" dirty="0">
                <a:latin typeface="Calibri"/>
                <a:cs typeface="Calibri"/>
              </a:rPr>
              <a:t>I</a:t>
            </a:r>
            <a:r>
              <a:rPr sz="900" spc="5" dirty="0">
                <a:latin typeface="Calibri"/>
                <a:cs typeface="Calibri"/>
              </a:rPr>
              <a:t> </a:t>
            </a:r>
            <a:r>
              <a:rPr sz="900" spc="-25" dirty="0">
                <a:latin typeface="Calibri"/>
                <a:cs typeface="Calibri"/>
              </a:rPr>
              <a:t>try</a:t>
            </a:r>
            <a:r>
              <a:rPr sz="900" spc="500" dirty="0">
                <a:latin typeface="Calibri"/>
                <a:cs typeface="Calibri"/>
              </a:rPr>
              <a:t> </a:t>
            </a:r>
            <a:r>
              <a:rPr sz="900" dirty="0">
                <a:latin typeface="Calibri"/>
                <a:cs typeface="Calibri"/>
              </a:rPr>
              <a:t>to</a:t>
            </a:r>
            <a:r>
              <a:rPr sz="900" spc="-20" dirty="0">
                <a:latin typeface="Calibri"/>
                <a:cs typeface="Calibri"/>
              </a:rPr>
              <a:t> </a:t>
            </a:r>
            <a:r>
              <a:rPr sz="900" spc="-10" dirty="0">
                <a:latin typeface="Calibri"/>
                <a:cs typeface="Calibri"/>
              </a:rPr>
              <a:t>install</a:t>
            </a:r>
            <a:r>
              <a:rPr sz="900" spc="-15" dirty="0">
                <a:latin typeface="Calibri"/>
                <a:cs typeface="Calibri"/>
              </a:rPr>
              <a:t> </a:t>
            </a:r>
            <a:r>
              <a:rPr sz="900" dirty="0">
                <a:latin typeface="Calibri"/>
                <a:cs typeface="Calibri"/>
              </a:rPr>
              <a:t>my</a:t>
            </a:r>
            <a:r>
              <a:rPr sz="900" spc="-15" dirty="0">
                <a:latin typeface="Calibri"/>
                <a:cs typeface="Calibri"/>
              </a:rPr>
              <a:t> </a:t>
            </a:r>
            <a:r>
              <a:rPr sz="900" dirty="0">
                <a:latin typeface="Calibri"/>
                <a:cs typeface="Calibri"/>
              </a:rPr>
              <a:t>enthusiasm</a:t>
            </a:r>
            <a:r>
              <a:rPr sz="900" spc="-15" dirty="0">
                <a:latin typeface="Calibri"/>
                <a:cs typeface="Calibri"/>
              </a:rPr>
              <a:t> </a:t>
            </a:r>
            <a:r>
              <a:rPr sz="900" dirty="0">
                <a:latin typeface="Calibri"/>
                <a:cs typeface="Calibri"/>
              </a:rPr>
              <a:t>and</a:t>
            </a:r>
            <a:r>
              <a:rPr sz="900" spc="-15" dirty="0">
                <a:latin typeface="Calibri"/>
                <a:cs typeface="Calibri"/>
              </a:rPr>
              <a:t> </a:t>
            </a:r>
            <a:r>
              <a:rPr sz="900" dirty="0">
                <a:latin typeface="Calibri"/>
                <a:cs typeface="Calibri"/>
              </a:rPr>
              <a:t>energy</a:t>
            </a:r>
            <a:r>
              <a:rPr sz="900" spc="-15" dirty="0">
                <a:latin typeface="Calibri"/>
                <a:cs typeface="Calibri"/>
              </a:rPr>
              <a:t> </a:t>
            </a:r>
            <a:r>
              <a:rPr sz="900" spc="-25" dirty="0">
                <a:latin typeface="Calibri"/>
                <a:cs typeface="Calibri"/>
              </a:rPr>
              <a:t>to</a:t>
            </a:r>
            <a:r>
              <a:rPr sz="900" spc="500" dirty="0">
                <a:latin typeface="Calibri"/>
                <a:cs typeface="Calibri"/>
              </a:rPr>
              <a:t> </a:t>
            </a:r>
            <a:r>
              <a:rPr sz="900" dirty="0">
                <a:latin typeface="Calibri"/>
                <a:cs typeface="Calibri"/>
              </a:rPr>
              <a:t>the</a:t>
            </a:r>
            <a:r>
              <a:rPr sz="900" spc="-20" dirty="0">
                <a:latin typeface="Calibri"/>
                <a:cs typeface="Calibri"/>
              </a:rPr>
              <a:t> </a:t>
            </a:r>
            <a:r>
              <a:rPr sz="900" dirty="0">
                <a:latin typeface="Calibri"/>
                <a:cs typeface="Calibri"/>
              </a:rPr>
              <a:t>team.</a:t>
            </a:r>
            <a:r>
              <a:rPr sz="900" spc="-20" dirty="0">
                <a:latin typeface="Calibri"/>
                <a:cs typeface="Calibri"/>
              </a:rPr>
              <a:t> </a:t>
            </a:r>
            <a:r>
              <a:rPr sz="900" dirty="0">
                <a:latin typeface="Calibri"/>
                <a:cs typeface="Calibri"/>
              </a:rPr>
              <a:t>This</a:t>
            </a:r>
            <a:r>
              <a:rPr sz="900" spc="-20" dirty="0">
                <a:latin typeface="Calibri"/>
                <a:cs typeface="Calibri"/>
              </a:rPr>
              <a:t> </a:t>
            </a:r>
            <a:r>
              <a:rPr sz="900" spc="-10" dirty="0">
                <a:latin typeface="Calibri"/>
                <a:cs typeface="Calibri"/>
              </a:rPr>
              <a:t>enables</a:t>
            </a:r>
            <a:r>
              <a:rPr sz="900" spc="-20" dirty="0">
                <a:latin typeface="Calibri"/>
                <a:cs typeface="Calibri"/>
              </a:rPr>
              <a:t> </a:t>
            </a:r>
            <a:r>
              <a:rPr sz="900" dirty="0">
                <a:latin typeface="Calibri"/>
                <a:cs typeface="Calibri"/>
              </a:rPr>
              <a:t>positive</a:t>
            </a:r>
            <a:r>
              <a:rPr sz="900" spc="-15" dirty="0">
                <a:latin typeface="Calibri"/>
                <a:cs typeface="Calibri"/>
              </a:rPr>
              <a:t> </a:t>
            </a:r>
            <a:r>
              <a:rPr sz="900" spc="-25" dirty="0">
                <a:latin typeface="Calibri"/>
                <a:cs typeface="Calibri"/>
              </a:rPr>
              <a:t>and</a:t>
            </a:r>
            <a:r>
              <a:rPr sz="900" spc="500" dirty="0">
                <a:latin typeface="Calibri"/>
                <a:cs typeface="Calibri"/>
              </a:rPr>
              <a:t> </a:t>
            </a:r>
            <a:r>
              <a:rPr sz="900" dirty="0">
                <a:latin typeface="Calibri"/>
                <a:cs typeface="Calibri"/>
              </a:rPr>
              <a:t>collaborative</a:t>
            </a:r>
            <a:r>
              <a:rPr sz="900" spc="-15" dirty="0">
                <a:latin typeface="Calibri"/>
                <a:cs typeface="Calibri"/>
              </a:rPr>
              <a:t> </a:t>
            </a:r>
            <a:r>
              <a:rPr sz="900" spc="-10" dirty="0">
                <a:latin typeface="Calibri"/>
                <a:cs typeface="Calibri"/>
              </a:rPr>
              <a:t>relationships</a:t>
            </a:r>
            <a:r>
              <a:rPr sz="900" spc="-20" dirty="0">
                <a:latin typeface="Calibri"/>
                <a:cs typeface="Calibri"/>
              </a:rPr>
              <a:t> </a:t>
            </a:r>
            <a:r>
              <a:rPr sz="900" dirty="0">
                <a:latin typeface="Calibri"/>
                <a:cs typeface="Calibri"/>
              </a:rPr>
              <a:t>-</a:t>
            </a:r>
            <a:r>
              <a:rPr sz="900" spc="-20" dirty="0">
                <a:latin typeface="Calibri"/>
                <a:cs typeface="Calibri"/>
              </a:rPr>
              <a:t> </a:t>
            </a:r>
            <a:r>
              <a:rPr sz="900" dirty="0">
                <a:latin typeface="Calibri"/>
                <a:cs typeface="Calibri"/>
              </a:rPr>
              <a:t>with</a:t>
            </a:r>
            <a:r>
              <a:rPr sz="900" spc="-20" dirty="0">
                <a:latin typeface="Calibri"/>
                <a:cs typeface="Calibri"/>
              </a:rPr>
              <a:t> </a:t>
            </a:r>
            <a:r>
              <a:rPr sz="900" spc="-25" dirty="0">
                <a:latin typeface="Calibri"/>
                <a:cs typeface="Calibri"/>
              </a:rPr>
              <a:t>the</a:t>
            </a:r>
            <a:r>
              <a:rPr sz="900" spc="500" dirty="0">
                <a:latin typeface="Calibri"/>
                <a:cs typeface="Calibri"/>
              </a:rPr>
              <a:t> </a:t>
            </a:r>
            <a:r>
              <a:rPr sz="900" dirty="0">
                <a:latin typeface="Calibri"/>
                <a:cs typeface="Calibri"/>
              </a:rPr>
              <a:t>aim</a:t>
            </a:r>
            <a:r>
              <a:rPr sz="900" spc="-25" dirty="0">
                <a:latin typeface="Calibri"/>
                <a:cs typeface="Calibri"/>
              </a:rPr>
              <a:t> </a:t>
            </a:r>
            <a:r>
              <a:rPr sz="900" dirty="0">
                <a:latin typeface="Calibri"/>
                <a:cs typeface="Calibri"/>
              </a:rPr>
              <a:t>to</a:t>
            </a:r>
            <a:r>
              <a:rPr sz="900" spc="-25" dirty="0">
                <a:latin typeface="Calibri"/>
                <a:cs typeface="Calibri"/>
              </a:rPr>
              <a:t> </a:t>
            </a:r>
            <a:r>
              <a:rPr sz="900" dirty="0">
                <a:latin typeface="Calibri"/>
                <a:cs typeface="Calibri"/>
              </a:rPr>
              <a:t>bounce</a:t>
            </a:r>
            <a:r>
              <a:rPr sz="900" spc="-20" dirty="0">
                <a:latin typeface="Calibri"/>
                <a:cs typeface="Calibri"/>
              </a:rPr>
              <a:t> </a:t>
            </a:r>
            <a:r>
              <a:rPr sz="900" dirty="0">
                <a:latin typeface="Calibri"/>
                <a:cs typeface="Calibri"/>
              </a:rPr>
              <a:t>ideas</a:t>
            </a:r>
            <a:r>
              <a:rPr sz="900" spc="-25" dirty="0">
                <a:latin typeface="Calibri"/>
                <a:cs typeface="Calibri"/>
              </a:rPr>
              <a:t> </a:t>
            </a:r>
            <a:r>
              <a:rPr sz="900" dirty="0">
                <a:latin typeface="Calibri"/>
                <a:cs typeface="Calibri"/>
              </a:rPr>
              <a:t>off</a:t>
            </a:r>
            <a:r>
              <a:rPr sz="900" spc="-25" dirty="0">
                <a:latin typeface="Calibri"/>
                <a:cs typeface="Calibri"/>
              </a:rPr>
              <a:t> </a:t>
            </a:r>
            <a:r>
              <a:rPr sz="900" dirty="0">
                <a:latin typeface="Calibri"/>
                <a:cs typeface="Calibri"/>
              </a:rPr>
              <a:t>each</a:t>
            </a:r>
            <a:r>
              <a:rPr sz="900" spc="-20" dirty="0">
                <a:latin typeface="Calibri"/>
                <a:cs typeface="Calibri"/>
              </a:rPr>
              <a:t> </a:t>
            </a:r>
            <a:r>
              <a:rPr sz="900" dirty="0">
                <a:latin typeface="Calibri"/>
                <a:cs typeface="Calibri"/>
              </a:rPr>
              <a:t>other</a:t>
            </a:r>
            <a:r>
              <a:rPr sz="900" spc="-25" dirty="0">
                <a:latin typeface="Calibri"/>
                <a:cs typeface="Calibri"/>
              </a:rPr>
              <a:t> to</a:t>
            </a:r>
            <a:r>
              <a:rPr sz="900" spc="500" dirty="0">
                <a:latin typeface="Calibri"/>
                <a:cs typeface="Calibri"/>
              </a:rPr>
              <a:t> </a:t>
            </a:r>
            <a:r>
              <a:rPr sz="900" dirty="0">
                <a:latin typeface="Calibri"/>
                <a:cs typeface="Calibri"/>
              </a:rPr>
              <a:t>map</a:t>
            </a:r>
            <a:r>
              <a:rPr sz="900" spc="-20" dirty="0">
                <a:latin typeface="Calibri"/>
                <a:cs typeface="Calibri"/>
              </a:rPr>
              <a:t> </a:t>
            </a:r>
            <a:r>
              <a:rPr sz="900" dirty="0">
                <a:latin typeface="Calibri"/>
                <a:cs typeface="Calibri"/>
              </a:rPr>
              <a:t>the</a:t>
            </a:r>
            <a:r>
              <a:rPr sz="900" spc="-10" dirty="0">
                <a:latin typeface="Calibri"/>
                <a:cs typeface="Calibri"/>
              </a:rPr>
              <a:t> </a:t>
            </a:r>
            <a:r>
              <a:rPr sz="900" dirty="0">
                <a:latin typeface="Calibri"/>
                <a:cs typeface="Calibri"/>
              </a:rPr>
              <a:t>correct</a:t>
            </a:r>
            <a:r>
              <a:rPr sz="900" spc="-10" dirty="0">
                <a:latin typeface="Calibri"/>
                <a:cs typeface="Calibri"/>
              </a:rPr>
              <a:t> </a:t>
            </a:r>
            <a:r>
              <a:rPr sz="900" dirty="0">
                <a:latin typeface="Calibri"/>
                <a:cs typeface="Calibri"/>
              </a:rPr>
              <a:t>strategic</a:t>
            </a:r>
            <a:r>
              <a:rPr sz="900" spc="-10" dirty="0">
                <a:latin typeface="Calibri"/>
                <a:cs typeface="Calibri"/>
              </a:rPr>
              <a:t> </a:t>
            </a:r>
            <a:r>
              <a:rPr sz="900" dirty="0">
                <a:latin typeface="Calibri"/>
                <a:cs typeface="Calibri"/>
              </a:rPr>
              <a:t>path</a:t>
            </a:r>
            <a:r>
              <a:rPr sz="900" spc="-15" dirty="0">
                <a:latin typeface="Calibri"/>
                <a:cs typeface="Calibri"/>
              </a:rPr>
              <a:t> </a:t>
            </a:r>
            <a:r>
              <a:rPr sz="900" spc="-10" dirty="0">
                <a:latin typeface="Calibri"/>
                <a:cs typeface="Calibri"/>
              </a:rPr>
              <a:t>forward</a:t>
            </a:r>
            <a:r>
              <a:rPr sz="900" spc="500" dirty="0">
                <a:latin typeface="Calibri"/>
                <a:cs typeface="Calibri"/>
              </a:rPr>
              <a:t> </a:t>
            </a:r>
            <a:r>
              <a:rPr sz="900" dirty="0">
                <a:latin typeface="Calibri"/>
                <a:cs typeface="Calibri"/>
              </a:rPr>
              <a:t>and</a:t>
            </a:r>
            <a:r>
              <a:rPr sz="900" spc="-20" dirty="0">
                <a:latin typeface="Calibri"/>
                <a:cs typeface="Calibri"/>
              </a:rPr>
              <a:t> </a:t>
            </a:r>
            <a:r>
              <a:rPr sz="900" dirty="0">
                <a:latin typeface="Calibri"/>
                <a:cs typeface="Calibri"/>
              </a:rPr>
              <a:t>to</a:t>
            </a:r>
            <a:r>
              <a:rPr sz="900" spc="-20" dirty="0">
                <a:latin typeface="Calibri"/>
                <a:cs typeface="Calibri"/>
              </a:rPr>
              <a:t> </a:t>
            </a:r>
            <a:r>
              <a:rPr sz="900" dirty="0">
                <a:latin typeface="Calibri"/>
                <a:cs typeface="Calibri"/>
              </a:rPr>
              <a:t>drive</a:t>
            </a:r>
            <a:r>
              <a:rPr sz="900" spc="-15" dirty="0">
                <a:latin typeface="Calibri"/>
                <a:cs typeface="Calibri"/>
              </a:rPr>
              <a:t> </a:t>
            </a:r>
            <a:r>
              <a:rPr sz="900" dirty="0">
                <a:latin typeface="Calibri"/>
                <a:cs typeface="Calibri"/>
              </a:rPr>
              <a:t>those</a:t>
            </a:r>
            <a:r>
              <a:rPr sz="900" spc="-15" dirty="0">
                <a:latin typeface="Calibri"/>
                <a:cs typeface="Calibri"/>
              </a:rPr>
              <a:t> </a:t>
            </a:r>
            <a:r>
              <a:rPr sz="900" dirty="0">
                <a:latin typeface="Calibri"/>
                <a:cs typeface="Calibri"/>
              </a:rPr>
              <a:t>parts</a:t>
            </a:r>
            <a:r>
              <a:rPr sz="900" spc="-20" dirty="0">
                <a:latin typeface="Calibri"/>
                <a:cs typeface="Calibri"/>
              </a:rPr>
              <a:t> </a:t>
            </a:r>
            <a:r>
              <a:rPr sz="900" dirty="0">
                <a:latin typeface="Calibri"/>
                <a:cs typeface="Calibri"/>
              </a:rPr>
              <a:t>of</a:t>
            </a:r>
            <a:r>
              <a:rPr sz="900" spc="-20" dirty="0">
                <a:latin typeface="Calibri"/>
                <a:cs typeface="Calibri"/>
              </a:rPr>
              <a:t> </a:t>
            </a:r>
            <a:r>
              <a:rPr sz="900" spc="-25" dirty="0">
                <a:latin typeface="Calibri"/>
                <a:cs typeface="Calibri"/>
              </a:rPr>
              <a:t>the</a:t>
            </a:r>
            <a:r>
              <a:rPr sz="900" spc="500" dirty="0">
                <a:latin typeface="Calibri"/>
                <a:cs typeface="Calibri"/>
              </a:rPr>
              <a:t> </a:t>
            </a:r>
            <a:r>
              <a:rPr sz="900" spc="-10" dirty="0">
                <a:latin typeface="Calibri"/>
                <a:cs typeface="Calibri"/>
              </a:rPr>
              <a:t>businesses</a:t>
            </a:r>
            <a:r>
              <a:rPr sz="900" spc="-5" dirty="0">
                <a:latin typeface="Calibri"/>
                <a:cs typeface="Calibri"/>
              </a:rPr>
              <a:t> </a:t>
            </a:r>
            <a:r>
              <a:rPr sz="900" dirty="0">
                <a:latin typeface="Calibri"/>
                <a:cs typeface="Calibri"/>
              </a:rPr>
              <a:t>I</a:t>
            </a:r>
            <a:r>
              <a:rPr sz="900" spc="5" dirty="0">
                <a:latin typeface="Calibri"/>
                <a:cs typeface="Calibri"/>
              </a:rPr>
              <a:t> </a:t>
            </a:r>
            <a:r>
              <a:rPr sz="900" dirty="0">
                <a:latin typeface="Calibri"/>
                <a:cs typeface="Calibri"/>
              </a:rPr>
              <a:t>get</a:t>
            </a:r>
            <a:r>
              <a:rPr sz="900" spc="5" dirty="0">
                <a:latin typeface="Calibri"/>
                <a:cs typeface="Calibri"/>
              </a:rPr>
              <a:t> </a:t>
            </a:r>
            <a:r>
              <a:rPr sz="900" spc="-10" dirty="0">
                <a:latin typeface="Calibri"/>
                <a:cs typeface="Calibri"/>
              </a:rPr>
              <a:t>involved</a:t>
            </a:r>
            <a:r>
              <a:rPr sz="900" dirty="0">
                <a:latin typeface="Calibri"/>
                <a:cs typeface="Calibri"/>
              </a:rPr>
              <a:t> </a:t>
            </a:r>
            <a:r>
              <a:rPr sz="900" spc="-10" dirty="0">
                <a:latin typeface="Calibri"/>
                <a:cs typeface="Calibri"/>
              </a:rPr>
              <a:t>with.</a:t>
            </a:r>
            <a:endParaRPr sz="900">
              <a:latin typeface="Calibri"/>
              <a:cs typeface="Calibri"/>
            </a:endParaRPr>
          </a:p>
          <a:p>
            <a:pPr marL="183515" indent="-170815">
              <a:lnSpc>
                <a:spcPts val="1019"/>
              </a:lnSpc>
              <a:buFont typeface="Arial"/>
              <a:buChar char="•"/>
              <a:tabLst>
                <a:tab pos="183515" algn="l"/>
              </a:tabLst>
            </a:pPr>
            <a:r>
              <a:rPr sz="900" dirty="0">
                <a:latin typeface="Calibri"/>
                <a:cs typeface="Calibri"/>
              </a:rPr>
              <a:t>I</a:t>
            </a:r>
            <a:r>
              <a:rPr sz="900" spc="-15" dirty="0">
                <a:latin typeface="Calibri"/>
                <a:cs typeface="Calibri"/>
              </a:rPr>
              <a:t> </a:t>
            </a:r>
            <a:r>
              <a:rPr sz="900" dirty="0">
                <a:latin typeface="Calibri"/>
                <a:cs typeface="Calibri"/>
              </a:rPr>
              <a:t>aim</a:t>
            </a:r>
            <a:r>
              <a:rPr sz="900" spc="-10" dirty="0">
                <a:latin typeface="Calibri"/>
                <a:cs typeface="Calibri"/>
              </a:rPr>
              <a:t> </a:t>
            </a:r>
            <a:r>
              <a:rPr sz="900" dirty="0">
                <a:latin typeface="Calibri"/>
                <a:cs typeface="Calibri"/>
              </a:rPr>
              <a:t>to</a:t>
            </a:r>
            <a:r>
              <a:rPr sz="900" spc="-15" dirty="0">
                <a:latin typeface="Calibri"/>
                <a:cs typeface="Calibri"/>
              </a:rPr>
              <a:t> </a:t>
            </a:r>
            <a:r>
              <a:rPr sz="900" dirty="0">
                <a:latin typeface="Calibri"/>
                <a:cs typeface="Calibri"/>
              </a:rPr>
              <a:t>be</a:t>
            </a:r>
            <a:r>
              <a:rPr sz="900" spc="-10" dirty="0">
                <a:latin typeface="Calibri"/>
                <a:cs typeface="Calibri"/>
              </a:rPr>
              <a:t> </a:t>
            </a:r>
            <a:r>
              <a:rPr sz="900" dirty="0">
                <a:latin typeface="Calibri"/>
                <a:cs typeface="Calibri"/>
              </a:rPr>
              <a:t>one</a:t>
            </a:r>
            <a:r>
              <a:rPr sz="900" spc="-10" dirty="0">
                <a:latin typeface="Calibri"/>
                <a:cs typeface="Calibri"/>
              </a:rPr>
              <a:t> </a:t>
            </a:r>
            <a:r>
              <a:rPr sz="900" dirty="0">
                <a:latin typeface="Calibri"/>
                <a:cs typeface="Calibri"/>
              </a:rPr>
              <a:t>of</a:t>
            </a:r>
            <a:r>
              <a:rPr sz="900" spc="-15" dirty="0">
                <a:latin typeface="Calibri"/>
                <a:cs typeface="Calibri"/>
              </a:rPr>
              <a:t> </a:t>
            </a:r>
            <a:r>
              <a:rPr sz="900" dirty="0">
                <a:latin typeface="Calibri"/>
                <a:cs typeface="Calibri"/>
              </a:rPr>
              <a:t>the</a:t>
            </a:r>
            <a:r>
              <a:rPr sz="900" spc="-10" dirty="0">
                <a:latin typeface="Calibri"/>
                <a:cs typeface="Calibri"/>
              </a:rPr>
              <a:t> </a:t>
            </a:r>
            <a:r>
              <a:rPr sz="900" dirty="0">
                <a:latin typeface="Calibri"/>
                <a:cs typeface="Calibri"/>
              </a:rPr>
              <a:t>'Go</a:t>
            </a:r>
            <a:r>
              <a:rPr sz="900" spc="-15" dirty="0">
                <a:latin typeface="Calibri"/>
                <a:cs typeface="Calibri"/>
              </a:rPr>
              <a:t> </a:t>
            </a:r>
            <a:r>
              <a:rPr sz="900" dirty="0">
                <a:latin typeface="Calibri"/>
                <a:cs typeface="Calibri"/>
              </a:rPr>
              <a:t>to</a:t>
            </a:r>
            <a:r>
              <a:rPr sz="900" spc="-15" dirty="0">
                <a:latin typeface="Calibri"/>
                <a:cs typeface="Calibri"/>
              </a:rPr>
              <a:t> </a:t>
            </a:r>
            <a:r>
              <a:rPr sz="900" dirty="0">
                <a:latin typeface="Calibri"/>
                <a:cs typeface="Calibri"/>
              </a:rPr>
              <a:t>guys’</a:t>
            </a:r>
            <a:r>
              <a:rPr sz="900" spc="-10" dirty="0">
                <a:latin typeface="Calibri"/>
                <a:cs typeface="Calibri"/>
              </a:rPr>
              <a:t> </a:t>
            </a:r>
            <a:r>
              <a:rPr sz="900" spc="-25" dirty="0">
                <a:latin typeface="Calibri"/>
                <a:cs typeface="Calibri"/>
              </a:rPr>
              <a:t>for</a:t>
            </a:r>
            <a:endParaRPr sz="900">
              <a:latin typeface="Calibri"/>
              <a:cs typeface="Calibri"/>
            </a:endParaRPr>
          </a:p>
          <a:p>
            <a:pPr marL="184150" marR="172085">
              <a:lnSpc>
                <a:spcPts val="1080"/>
              </a:lnSpc>
              <a:spcBef>
                <a:spcPts val="35"/>
              </a:spcBef>
            </a:pPr>
            <a:r>
              <a:rPr sz="900" dirty="0">
                <a:latin typeface="Calibri"/>
                <a:cs typeface="Calibri"/>
              </a:rPr>
              <a:t>those</a:t>
            </a:r>
            <a:r>
              <a:rPr sz="900" spc="-10" dirty="0">
                <a:latin typeface="Calibri"/>
                <a:cs typeface="Calibri"/>
              </a:rPr>
              <a:t> </a:t>
            </a:r>
            <a:r>
              <a:rPr sz="900" dirty="0">
                <a:latin typeface="Calibri"/>
                <a:cs typeface="Calibri"/>
              </a:rPr>
              <a:t>I</a:t>
            </a:r>
            <a:r>
              <a:rPr sz="900" spc="-10" dirty="0">
                <a:latin typeface="Calibri"/>
                <a:cs typeface="Calibri"/>
              </a:rPr>
              <a:t> </a:t>
            </a:r>
            <a:r>
              <a:rPr sz="900" dirty="0">
                <a:latin typeface="Calibri"/>
                <a:cs typeface="Calibri"/>
              </a:rPr>
              <a:t>work</a:t>
            </a:r>
            <a:r>
              <a:rPr sz="900" spc="-10" dirty="0">
                <a:latin typeface="Calibri"/>
                <a:cs typeface="Calibri"/>
              </a:rPr>
              <a:t> </a:t>
            </a:r>
            <a:r>
              <a:rPr sz="900" dirty="0">
                <a:latin typeface="Calibri"/>
                <a:cs typeface="Calibri"/>
              </a:rPr>
              <a:t>with</a:t>
            </a:r>
            <a:r>
              <a:rPr sz="900" spc="-15" dirty="0">
                <a:latin typeface="Calibri"/>
                <a:cs typeface="Calibri"/>
              </a:rPr>
              <a:t> </a:t>
            </a:r>
            <a:r>
              <a:rPr sz="900" dirty="0">
                <a:latin typeface="Calibri"/>
                <a:cs typeface="Calibri"/>
              </a:rPr>
              <a:t>or</a:t>
            </a:r>
            <a:r>
              <a:rPr sz="900" spc="-10" dirty="0">
                <a:latin typeface="Calibri"/>
                <a:cs typeface="Calibri"/>
              </a:rPr>
              <a:t> </a:t>
            </a:r>
            <a:r>
              <a:rPr sz="900" dirty="0">
                <a:latin typeface="Calibri"/>
                <a:cs typeface="Calibri"/>
              </a:rPr>
              <a:t>on,</a:t>
            </a:r>
            <a:r>
              <a:rPr sz="900" spc="-5" dirty="0">
                <a:latin typeface="Calibri"/>
                <a:cs typeface="Calibri"/>
              </a:rPr>
              <a:t> </a:t>
            </a:r>
            <a:r>
              <a:rPr sz="900" dirty="0">
                <a:latin typeface="Calibri"/>
                <a:cs typeface="Calibri"/>
              </a:rPr>
              <a:t>for</a:t>
            </a:r>
            <a:r>
              <a:rPr sz="900" spc="-10" dirty="0">
                <a:latin typeface="Calibri"/>
                <a:cs typeface="Calibri"/>
              </a:rPr>
              <a:t> strategic</a:t>
            </a:r>
            <a:r>
              <a:rPr sz="900" spc="500" dirty="0">
                <a:latin typeface="Calibri"/>
                <a:cs typeface="Calibri"/>
              </a:rPr>
              <a:t> </a:t>
            </a:r>
            <a:r>
              <a:rPr sz="900" dirty="0">
                <a:latin typeface="Calibri"/>
                <a:cs typeface="Calibri"/>
              </a:rPr>
              <a:t>thought</a:t>
            </a:r>
            <a:r>
              <a:rPr sz="900" spc="-15" dirty="0">
                <a:latin typeface="Calibri"/>
                <a:cs typeface="Calibri"/>
              </a:rPr>
              <a:t> </a:t>
            </a:r>
            <a:r>
              <a:rPr sz="900" dirty="0">
                <a:latin typeface="Calibri"/>
                <a:cs typeface="Calibri"/>
              </a:rPr>
              <a:t>and</a:t>
            </a:r>
            <a:r>
              <a:rPr sz="900" spc="-20" dirty="0">
                <a:latin typeface="Calibri"/>
                <a:cs typeface="Calibri"/>
              </a:rPr>
              <a:t> </a:t>
            </a:r>
            <a:r>
              <a:rPr sz="900" dirty="0">
                <a:latin typeface="Calibri"/>
                <a:cs typeface="Calibri"/>
              </a:rPr>
              <a:t>accounting</a:t>
            </a:r>
            <a:r>
              <a:rPr sz="900" spc="-10" dirty="0">
                <a:latin typeface="Calibri"/>
                <a:cs typeface="Calibri"/>
              </a:rPr>
              <a:t> experience.</a:t>
            </a:r>
            <a:endParaRPr sz="900">
              <a:latin typeface="Calibri"/>
              <a:cs typeface="Calibri"/>
            </a:endParaRPr>
          </a:p>
        </p:txBody>
      </p:sp>
      <p:sp>
        <p:nvSpPr>
          <p:cNvPr id="9" name="object 9"/>
          <p:cNvSpPr txBox="1"/>
          <p:nvPr/>
        </p:nvSpPr>
        <p:spPr>
          <a:xfrm>
            <a:off x="922058" y="1745284"/>
            <a:ext cx="108585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77306"/>
                </a:solidFill>
                <a:latin typeface="Calibri"/>
                <a:cs typeface="Calibri"/>
              </a:rPr>
              <a:t>Business</a:t>
            </a:r>
            <a:r>
              <a:rPr sz="1200" b="1" spc="-45" dirty="0">
                <a:solidFill>
                  <a:srgbClr val="477306"/>
                </a:solidFill>
                <a:latin typeface="Calibri"/>
                <a:cs typeface="Calibri"/>
              </a:rPr>
              <a:t> </a:t>
            </a:r>
            <a:r>
              <a:rPr sz="1200" b="1" spc="-10" dirty="0">
                <a:solidFill>
                  <a:srgbClr val="477306"/>
                </a:solidFill>
                <a:latin typeface="Calibri"/>
                <a:cs typeface="Calibri"/>
              </a:rPr>
              <a:t>Advisor</a:t>
            </a:r>
            <a:endParaRPr sz="1200">
              <a:latin typeface="Calibri"/>
              <a:cs typeface="Calibri"/>
            </a:endParaRPr>
          </a:p>
        </p:txBody>
      </p:sp>
      <p:sp>
        <p:nvSpPr>
          <p:cNvPr id="10" name="object 10"/>
          <p:cNvSpPr txBox="1"/>
          <p:nvPr/>
        </p:nvSpPr>
        <p:spPr>
          <a:xfrm>
            <a:off x="373506" y="3950830"/>
            <a:ext cx="2070100" cy="3378200"/>
          </a:xfrm>
          <a:prstGeom prst="rect">
            <a:avLst/>
          </a:prstGeom>
        </p:spPr>
        <p:txBody>
          <a:bodyPr vert="horz" wrap="square" lIns="0" tIns="12700" rIns="0" bIns="0" rtlCol="0">
            <a:spAutoFit/>
          </a:bodyPr>
          <a:lstStyle/>
          <a:p>
            <a:pPr marL="12700" marR="5080">
              <a:lnSpc>
                <a:spcPct val="100000"/>
              </a:lnSpc>
              <a:spcBef>
                <a:spcPts val="100"/>
              </a:spcBef>
            </a:pPr>
            <a:r>
              <a:rPr sz="1000" dirty="0">
                <a:latin typeface="Calibri"/>
                <a:cs typeface="Calibri"/>
              </a:rPr>
              <a:t>My</a:t>
            </a:r>
            <a:r>
              <a:rPr sz="1000" spc="-10" dirty="0">
                <a:latin typeface="Calibri"/>
                <a:cs typeface="Calibri"/>
              </a:rPr>
              <a:t> </a:t>
            </a:r>
            <a:r>
              <a:rPr sz="1000" dirty="0">
                <a:latin typeface="Calibri"/>
                <a:cs typeface="Calibri"/>
              </a:rPr>
              <a:t>cousin</a:t>
            </a:r>
            <a:r>
              <a:rPr sz="1000" spc="-10" dirty="0">
                <a:latin typeface="Calibri"/>
                <a:cs typeface="Calibri"/>
              </a:rPr>
              <a:t> </a:t>
            </a:r>
            <a:r>
              <a:rPr sz="1000" dirty="0">
                <a:latin typeface="Calibri"/>
                <a:cs typeface="Calibri"/>
              </a:rPr>
              <a:t>(a</a:t>
            </a:r>
            <a:r>
              <a:rPr sz="1000" spc="-15" dirty="0">
                <a:latin typeface="Calibri"/>
                <a:cs typeface="Calibri"/>
              </a:rPr>
              <a:t> </a:t>
            </a:r>
            <a:r>
              <a:rPr sz="1000" dirty="0">
                <a:latin typeface="Calibri"/>
                <a:cs typeface="Calibri"/>
              </a:rPr>
              <a:t>US</a:t>
            </a:r>
            <a:r>
              <a:rPr sz="1000" spc="-10" dirty="0">
                <a:latin typeface="Calibri"/>
                <a:cs typeface="Calibri"/>
              </a:rPr>
              <a:t> </a:t>
            </a:r>
            <a:r>
              <a:rPr sz="1000" dirty="0">
                <a:latin typeface="Calibri"/>
                <a:cs typeface="Calibri"/>
              </a:rPr>
              <a:t>TV</a:t>
            </a:r>
            <a:r>
              <a:rPr sz="1000" spc="-10" dirty="0">
                <a:latin typeface="Calibri"/>
                <a:cs typeface="Calibri"/>
              </a:rPr>
              <a:t> entertainer),</a:t>
            </a:r>
            <a:r>
              <a:rPr sz="1000" spc="500" dirty="0">
                <a:latin typeface="Calibri"/>
                <a:cs typeface="Calibri"/>
              </a:rPr>
              <a:t> </a:t>
            </a:r>
            <a:r>
              <a:rPr sz="1000" dirty="0">
                <a:latin typeface="Calibri"/>
                <a:cs typeface="Calibri"/>
              </a:rPr>
              <a:t>funded</a:t>
            </a:r>
            <a:r>
              <a:rPr sz="1000" spc="-25" dirty="0">
                <a:latin typeface="Calibri"/>
                <a:cs typeface="Calibri"/>
              </a:rPr>
              <a:t> </a:t>
            </a:r>
            <a:r>
              <a:rPr sz="1000" dirty="0">
                <a:latin typeface="Calibri"/>
                <a:cs typeface="Calibri"/>
              </a:rPr>
              <a:t>my</a:t>
            </a:r>
            <a:r>
              <a:rPr sz="1000" spc="-20" dirty="0">
                <a:latin typeface="Calibri"/>
                <a:cs typeface="Calibri"/>
              </a:rPr>
              <a:t> </a:t>
            </a:r>
            <a:r>
              <a:rPr sz="1000" dirty="0">
                <a:latin typeface="Calibri"/>
                <a:cs typeface="Calibri"/>
              </a:rPr>
              <a:t>1st</a:t>
            </a:r>
            <a:r>
              <a:rPr sz="1000" spc="-20" dirty="0">
                <a:latin typeface="Calibri"/>
                <a:cs typeface="Calibri"/>
              </a:rPr>
              <a:t> </a:t>
            </a:r>
            <a:r>
              <a:rPr sz="1000" dirty="0">
                <a:latin typeface="Calibri"/>
                <a:cs typeface="Calibri"/>
              </a:rPr>
              <a:t>UKco</a:t>
            </a:r>
            <a:r>
              <a:rPr sz="1000" spc="-25" dirty="0">
                <a:latin typeface="Calibri"/>
                <a:cs typeface="Calibri"/>
              </a:rPr>
              <a:t> </a:t>
            </a:r>
            <a:r>
              <a:rPr sz="1000" dirty="0">
                <a:latin typeface="Calibri"/>
                <a:cs typeface="Calibri"/>
              </a:rPr>
              <a:t>formed</a:t>
            </a:r>
            <a:r>
              <a:rPr sz="1000" spc="-20" dirty="0">
                <a:latin typeface="Calibri"/>
                <a:cs typeface="Calibri"/>
              </a:rPr>
              <a:t> </a:t>
            </a:r>
            <a:r>
              <a:rPr sz="1000" dirty="0">
                <a:latin typeface="Calibri"/>
                <a:cs typeface="Calibri"/>
              </a:rPr>
              <a:t>with</a:t>
            </a:r>
            <a:r>
              <a:rPr sz="1000" spc="-25" dirty="0">
                <a:latin typeface="Calibri"/>
                <a:cs typeface="Calibri"/>
              </a:rPr>
              <a:t> </a:t>
            </a:r>
            <a:r>
              <a:rPr sz="1000" spc="-50" dirty="0">
                <a:latin typeface="Calibri"/>
                <a:cs typeface="Calibri"/>
              </a:rPr>
              <a:t>a</a:t>
            </a:r>
            <a:r>
              <a:rPr sz="1000" dirty="0">
                <a:latin typeface="Calibri"/>
                <a:cs typeface="Calibri"/>
              </a:rPr>
              <a:t> school</a:t>
            </a:r>
            <a:r>
              <a:rPr sz="1000" spc="-30" dirty="0">
                <a:latin typeface="Calibri"/>
                <a:cs typeface="Calibri"/>
              </a:rPr>
              <a:t> </a:t>
            </a:r>
            <a:r>
              <a:rPr sz="1000" dirty="0">
                <a:latin typeface="Calibri"/>
                <a:cs typeface="Calibri"/>
              </a:rPr>
              <a:t>friend</a:t>
            </a:r>
            <a:r>
              <a:rPr sz="1000" spc="-30" dirty="0">
                <a:latin typeface="Calibri"/>
                <a:cs typeface="Calibri"/>
              </a:rPr>
              <a:t> </a:t>
            </a:r>
            <a:r>
              <a:rPr sz="1000" dirty="0">
                <a:latin typeface="Calibri"/>
                <a:cs typeface="Calibri"/>
              </a:rPr>
              <a:t>(Mildenhall</a:t>
            </a:r>
            <a:r>
              <a:rPr sz="1000" spc="-30" dirty="0">
                <a:latin typeface="Calibri"/>
                <a:cs typeface="Calibri"/>
              </a:rPr>
              <a:t> </a:t>
            </a:r>
            <a:r>
              <a:rPr sz="1000" dirty="0">
                <a:latin typeface="Calibri"/>
                <a:cs typeface="Calibri"/>
              </a:rPr>
              <a:t>Rose</a:t>
            </a:r>
            <a:r>
              <a:rPr sz="1000" spc="-25" dirty="0">
                <a:latin typeface="Calibri"/>
                <a:cs typeface="Calibri"/>
              </a:rPr>
              <a:t> </a:t>
            </a:r>
            <a:r>
              <a:rPr sz="1000" spc="-10" dirty="0">
                <a:latin typeface="Calibri"/>
                <a:cs typeface="Calibri"/>
              </a:rPr>
              <a:t>Designs </a:t>
            </a:r>
            <a:r>
              <a:rPr sz="1000" dirty="0">
                <a:latin typeface="Calibri"/>
                <a:cs typeface="Calibri"/>
              </a:rPr>
              <a:t>Ltd).</a:t>
            </a:r>
            <a:r>
              <a:rPr sz="1000" spc="-25" dirty="0">
                <a:latin typeface="Calibri"/>
                <a:cs typeface="Calibri"/>
              </a:rPr>
              <a:t> </a:t>
            </a:r>
            <a:r>
              <a:rPr sz="1000" dirty="0">
                <a:latin typeface="Calibri"/>
                <a:cs typeface="Calibri"/>
              </a:rPr>
              <a:t>We</a:t>
            </a:r>
            <a:r>
              <a:rPr sz="1000" spc="-15" dirty="0">
                <a:latin typeface="Calibri"/>
                <a:cs typeface="Calibri"/>
              </a:rPr>
              <a:t> </a:t>
            </a:r>
            <a:r>
              <a:rPr sz="1000" dirty="0">
                <a:latin typeface="Calibri"/>
                <a:cs typeface="Calibri"/>
              </a:rPr>
              <a:t>sold</a:t>
            </a:r>
            <a:r>
              <a:rPr sz="1000" spc="-20" dirty="0">
                <a:latin typeface="Calibri"/>
                <a:cs typeface="Calibri"/>
              </a:rPr>
              <a:t> </a:t>
            </a:r>
            <a:r>
              <a:rPr sz="1000" dirty="0">
                <a:latin typeface="Calibri"/>
                <a:cs typeface="Calibri"/>
              </a:rPr>
              <a:t>UK</a:t>
            </a:r>
            <a:r>
              <a:rPr sz="1000" spc="-15" dirty="0">
                <a:latin typeface="Calibri"/>
                <a:cs typeface="Calibri"/>
              </a:rPr>
              <a:t> </a:t>
            </a:r>
            <a:r>
              <a:rPr sz="1000" dirty="0">
                <a:latin typeface="Calibri"/>
                <a:cs typeface="Calibri"/>
              </a:rPr>
              <a:t>handmade</a:t>
            </a:r>
            <a:r>
              <a:rPr sz="1000" spc="-15" dirty="0">
                <a:latin typeface="Calibri"/>
                <a:cs typeface="Calibri"/>
              </a:rPr>
              <a:t> </a:t>
            </a:r>
            <a:r>
              <a:rPr sz="1000" spc="-10" dirty="0">
                <a:latin typeface="Calibri"/>
                <a:cs typeface="Calibri"/>
              </a:rPr>
              <a:t>products </a:t>
            </a:r>
            <a:r>
              <a:rPr sz="1000" dirty="0">
                <a:latin typeface="Calibri"/>
                <a:cs typeface="Calibri"/>
              </a:rPr>
              <a:t>worldwide</a:t>
            </a:r>
            <a:r>
              <a:rPr sz="1000" spc="-15" dirty="0">
                <a:latin typeface="Calibri"/>
                <a:cs typeface="Calibri"/>
              </a:rPr>
              <a:t> </a:t>
            </a:r>
            <a:r>
              <a:rPr sz="1000" dirty="0">
                <a:latin typeface="Calibri"/>
                <a:cs typeface="Calibri"/>
              </a:rPr>
              <a:t>with</a:t>
            </a:r>
            <a:r>
              <a:rPr sz="1000" spc="-20" dirty="0">
                <a:latin typeface="Calibri"/>
                <a:cs typeface="Calibri"/>
              </a:rPr>
              <a:t> </a:t>
            </a:r>
            <a:r>
              <a:rPr sz="1000" dirty="0">
                <a:latin typeface="Calibri"/>
                <a:cs typeface="Calibri"/>
              </a:rPr>
              <a:t>2K</a:t>
            </a:r>
            <a:r>
              <a:rPr sz="1000" spc="-10" dirty="0">
                <a:latin typeface="Calibri"/>
                <a:cs typeface="Calibri"/>
              </a:rPr>
              <a:t> </a:t>
            </a:r>
            <a:r>
              <a:rPr sz="1000" dirty="0">
                <a:latin typeface="Calibri"/>
                <a:cs typeface="Calibri"/>
              </a:rPr>
              <a:t>clients</a:t>
            </a:r>
            <a:r>
              <a:rPr sz="1000" spc="-20" dirty="0">
                <a:latin typeface="Calibri"/>
                <a:cs typeface="Calibri"/>
              </a:rPr>
              <a:t> </a:t>
            </a:r>
            <a:r>
              <a:rPr sz="1000" dirty="0">
                <a:latin typeface="Calibri"/>
                <a:cs typeface="Calibri"/>
              </a:rPr>
              <a:t>after</a:t>
            </a:r>
            <a:r>
              <a:rPr sz="1000" spc="-10" dirty="0">
                <a:latin typeface="Calibri"/>
                <a:cs typeface="Calibri"/>
              </a:rPr>
              <a:t> </a:t>
            </a:r>
            <a:r>
              <a:rPr sz="1000" dirty="0">
                <a:latin typeface="Calibri"/>
                <a:cs typeface="Calibri"/>
              </a:rPr>
              <a:t>2</a:t>
            </a:r>
            <a:r>
              <a:rPr sz="1000" spc="-15" dirty="0">
                <a:latin typeface="Calibri"/>
                <a:cs typeface="Calibri"/>
              </a:rPr>
              <a:t> </a:t>
            </a:r>
            <a:r>
              <a:rPr sz="1000" spc="-20" dirty="0">
                <a:latin typeface="Calibri"/>
                <a:cs typeface="Calibri"/>
              </a:rPr>
              <a:t>yrs! </a:t>
            </a:r>
            <a:r>
              <a:rPr sz="1000" dirty="0">
                <a:latin typeface="Calibri"/>
                <a:cs typeface="Calibri"/>
              </a:rPr>
              <a:t>My</a:t>
            </a:r>
            <a:r>
              <a:rPr sz="1000" spc="-10" dirty="0">
                <a:latin typeface="Calibri"/>
                <a:cs typeface="Calibri"/>
              </a:rPr>
              <a:t> </a:t>
            </a:r>
            <a:r>
              <a:rPr sz="1000" dirty="0">
                <a:latin typeface="Calibri"/>
                <a:cs typeface="Calibri"/>
              </a:rPr>
              <a:t>3rd</a:t>
            </a:r>
            <a:r>
              <a:rPr sz="1000" spc="-15" dirty="0">
                <a:latin typeface="Calibri"/>
                <a:cs typeface="Calibri"/>
              </a:rPr>
              <a:t> </a:t>
            </a:r>
            <a:r>
              <a:rPr sz="1000" dirty="0">
                <a:latin typeface="Calibri"/>
                <a:cs typeface="Calibri"/>
              </a:rPr>
              <a:t>start</a:t>
            </a:r>
            <a:r>
              <a:rPr sz="1000" spc="-10" dirty="0">
                <a:latin typeface="Calibri"/>
                <a:cs typeface="Calibri"/>
              </a:rPr>
              <a:t> </a:t>
            </a:r>
            <a:r>
              <a:rPr sz="1000" dirty="0">
                <a:latin typeface="Calibri"/>
                <a:cs typeface="Calibri"/>
              </a:rPr>
              <a:t>in</a:t>
            </a:r>
            <a:r>
              <a:rPr sz="1000" spc="-15" dirty="0">
                <a:latin typeface="Calibri"/>
                <a:cs typeface="Calibri"/>
              </a:rPr>
              <a:t> </a:t>
            </a:r>
            <a:r>
              <a:rPr sz="1000" dirty="0">
                <a:latin typeface="Calibri"/>
                <a:cs typeface="Calibri"/>
              </a:rPr>
              <a:t>London</a:t>
            </a:r>
            <a:r>
              <a:rPr sz="1000" spc="-15" dirty="0">
                <a:latin typeface="Calibri"/>
                <a:cs typeface="Calibri"/>
              </a:rPr>
              <a:t> </a:t>
            </a:r>
            <a:r>
              <a:rPr sz="1000" dirty="0">
                <a:latin typeface="Calibri"/>
                <a:cs typeface="Calibri"/>
              </a:rPr>
              <a:t>was</a:t>
            </a:r>
            <a:r>
              <a:rPr sz="1000" spc="-15" dirty="0">
                <a:latin typeface="Calibri"/>
                <a:cs typeface="Calibri"/>
              </a:rPr>
              <a:t> </a:t>
            </a:r>
            <a:r>
              <a:rPr sz="1000" dirty="0">
                <a:latin typeface="Calibri"/>
                <a:cs typeface="Calibri"/>
              </a:rPr>
              <a:t>as</a:t>
            </a:r>
            <a:r>
              <a:rPr sz="1000" spc="-10" dirty="0">
                <a:latin typeface="Calibri"/>
                <a:cs typeface="Calibri"/>
              </a:rPr>
              <a:t> </a:t>
            </a:r>
            <a:r>
              <a:rPr sz="1000" dirty="0">
                <a:latin typeface="Calibri"/>
                <a:cs typeface="Calibri"/>
              </a:rPr>
              <a:t>MD</a:t>
            </a:r>
            <a:r>
              <a:rPr sz="1000" spc="-15" dirty="0">
                <a:latin typeface="Calibri"/>
                <a:cs typeface="Calibri"/>
              </a:rPr>
              <a:t> </a:t>
            </a:r>
            <a:r>
              <a:rPr sz="1000" spc="-25" dirty="0">
                <a:latin typeface="Calibri"/>
                <a:cs typeface="Calibri"/>
              </a:rPr>
              <a:t>for</a:t>
            </a:r>
            <a:r>
              <a:rPr sz="1000" dirty="0">
                <a:latin typeface="Calibri"/>
                <a:cs typeface="Calibri"/>
              </a:rPr>
              <a:t> what</a:t>
            </a:r>
            <a:r>
              <a:rPr sz="1000" spc="-15" dirty="0">
                <a:latin typeface="Calibri"/>
                <a:cs typeface="Calibri"/>
              </a:rPr>
              <a:t> </a:t>
            </a:r>
            <a:r>
              <a:rPr sz="1000" dirty="0">
                <a:latin typeface="Calibri"/>
                <a:cs typeface="Calibri"/>
              </a:rPr>
              <a:t>became</a:t>
            </a:r>
            <a:r>
              <a:rPr sz="1000" spc="200" dirty="0">
                <a:latin typeface="Calibri"/>
                <a:cs typeface="Calibri"/>
              </a:rPr>
              <a:t> </a:t>
            </a:r>
            <a:r>
              <a:rPr sz="1000" dirty="0">
                <a:latin typeface="Calibri"/>
                <a:cs typeface="Calibri"/>
              </a:rPr>
              <a:t>leading</a:t>
            </a:r>
            <a:r>
              <a:rPr sz="1000" spc="-15" dirty="0">
                <a:latin typeface="Calibri"/>
                <a:cs typeface="Calibri"/>
              </a:rPr>
              <a:t> </a:t>
            </a:r>
            <a:r>
              <a:rPr sz="1000" dirty="0">
                <a:latin typeface="Calibri"/>
                <a:cs typeface="Calibri"/>
              </a:rPr>
              <a:t>creative</a:t>
            </a:r>
            <a:r>
              <a:rPr sz="1000" spc="-10" dirty="0">
                <a:latin typeface="Calibri"/>
                <a:cs typeface="Calibri"/>
              </a:rPr>
              <a:t> agency </a:t>
            </a:r>
            <a:r>
              <a:rPr sz="1000" dirty="0">
                <a:latin typeface="Calibri"/>
                <a:cs typeface="Calibri"/>
              </a:rPr>
              <a:t>(Hewson,</a:t>
            </a:r>
            <a:r>
              <a:rPr sz="1000" spc="-10" dirty="0">
                <a:latin typeface="Calibri"/>
                <a:cs typeface="Calibri"/>
              </a:rPr>
              <a:t> </a:t>
            </a:r>
            <a:r>
              <a:rPr sz="1000" dirty="0">
                <a:latin typeface="Calibri"/>
                <a:cs typeface="Calibri"/>
              </a:rPr>
              <a:t>Rose</a:t>
            </a:r>
            <a:r>
              <a:rPr sz="1000" spc="-5" dirty="0">
                <a:latin typeface="Calibri"/>
                <a:cs typeface="Calibri"/>
              </a:rPr>
              <a:t> </a:t>
            </a:r>
            <a:r>
              <a:rPr sz="1000" dirty="0">
                <a:latin typeface="Calibri"/>
                <a:cs typeface="Calibri"/>
              </a:rPr>
              <a:t>&amp;</a:t>
            </a:r>
            <a:r>
              <a:rPr sz="1000" spc="-10" dirty="0">
                <a:latin typeface="Calibri"/>
                <a:cs typeface="Calibri"/>
              </a:rPr>
              <a:t> </a:t>
            </a:r>
            <a:r>
              <a:rPr sz="1000" dirty="0">
                <a:latin typeface="Calibri"/>
                <a:cs typeface="Calibri"/>
              </a:rPr>
              <a:t>Nicoli</a:t>
            </a:r>
            <a:r>
              <a:rPr sz="1000" spc="-10" dirty="0">
                <a:latin typeface="Calibri"/>
                <a:cs typeface="Calibri"/>
              </a:rPr>
              <a:t> </a:t>
            </a:r>
            <a:r>
              <a:rPr sz="1000" dirty="0">
                <a:latin typeface="Calibri"/>
                <a:cs typeface="Calibri"/>
              </a:rPr>
              <a:t>part</a:t>
            </a:r>
            <a:r>
              <a:rPr sz="1000" spc="-10" dirty="0">
                <a:latin typeface="Calibri"/>
                <a:cs typeface="Calibri"/>
              </a:rPr>
              <a:t> </a:t>
            </a:r>
            <a:r>
              <a:rPr sz="1000" dirty="0">
                <a:latin typeface="Calibri"/>
                <a:cs typeface="Calibri"/>
              </a:rPr>
              <a:t>of</a:t>
            </a:r>
            <a:r>
              <a:rPr sz="1000" spc="-10" dirty="0">
                <a:latin typeface="Calibri"/>
                <a:cs typeface="Calibri"/>
              </a:rPr>
              <a:t> Cannon </a:t>
            </a:r>
            <a:r>
              <a:rPr sz="1000" dirty="0">
                <a:latin typeface="Calibri"/>
                <a:cs typeface="Calibri"/>
              </a:rPr>
              <a:t>st</a:t>
            </a:r>
            <a:r>
              <a:rPr sz="1000" spc="-25" dirty="0">
                <a:latin typeface="Calibri"/>
                <a:cs typeface="Calibri"/>
              </a:rPr>
              <a:t> </a:t>
            </a:r>
            <a:r>
              <a:rPr sz="1000" dirty="0">
                <a:latin typeface="Calibri"/>
                <a:cs typeface="Calibri"/>
              </a:rPr>
              <a:t>investments</a:t>
            </a:r>
            <a:r>
              <a:rPr sz="1000" spc="-25" dirty="0">
                <a:latin typeface="Calibri"/>
                <a:cs typeface="Calibri"/>
              </a:rPr>
              <a:t> </a:t>
            </a:r>
            <a:r>
              <a:rPr sz="1000" dirty="0">
                <a:latin typeface="Calibri"/>
                <a:cs typeface="Calibri"/>
              </a:rPr>
              <a:t>&amp;</a:t>
            </a:r>
            <a:r>
              <a:rPr sz="1000" spc="-25" dirty="0">
                <a:latin typeface="Calibri"/>
                <a:cs typeface="Calibri"/>
              </a:rPr>
              <a:t> </a:t>
            </a:r>
            <a:r>
              <a:rPr sz="1000" dirty="0">
                <a:latin typeface="Calibri"/>
                <a:cs typeface="Calibri"/>
              </a:rPr>
              <a:t>Slater</a:t>
            </a:r>
            <a:r>
              <a:rPr sz="1000" spc="-20" dirty="0">
                <a:latin typeface="Calibri"/>
                <a:cs typeface="Calibri"/>
              </a:rPr>
              <a:t> </a:t>
            </a:r>
            <a:r>
              <a:rPr sz="1000" spc="-10" dirty="0">
                <a:latin typeface="Calibri"/>
                <a:cs typeface="Calibri"/>
              </a:rPr>
              <a:t>Walker</a:t>
            </a:r>
            <a:r>
              <a:rPr sz="1000" spc="500" dirty="0">
                <a:latin typeface="Calibri"/>
                <a:cs typeface="Calibri"/>
              </a:rPr>
              <a:t> </a:t>
            </a:r>
            <a:r>
              <a:rPr sz="1000" dirty="0">
                <a:latin typeface="Calibri"/>
                <a:cs typeface="Calibri"/>
              </a:rPr>
              <a:t>(another</a:t>
            </a:r>
            <a:r>
              <a:rPr sz="1000" spc="-15" dirty="0">
                <a:latin typeface="Calibri"/>
                <a:cs typeface="Calibri"/>
              </a:rPr>
              <a:t> </a:t>
            </a:r>
            <a:r>
              <a:rPr sz="1000" dirty="0">
                <a:latin typeface="Calibri"/>
                <a:cs typeface="Calibri"/>
              </a:rPr>
              <a:t>Grammar</a:t>
            </a:r>
            <a:r>
              <a:rPr sz="1000" spc="-10" dirty="0">
                <a:latin typeface="Calibri"/>
                <a:cs typeface="Calibri"/>
              </a:rPr>
              <a:t> </a:t>
            </a:r>
            <a:r>
              <a:rPr sz="1000" dirty="0">
                <a:latin typeface="Calibri"/>
                <a:cs typeface="Calibri"/>
              </a:rPr>
              <a:t>school</a:t>
            </a:r>
            <a:r>
              <a:rPr sz="1000" spc="-15" dirty="0">
                <a:latin typeface="Calibri"/>
                <a:cs typeface="Calibri"/>
              </a:rPr>
              <a:t> </a:t>
            </a:r>
            <a:r>
              <a:rPr sz="1000" dirty="0">
                <a:latin typeface="Calibri"/>
                <a:cs typeface="Calibri"/>
              </a:rPr>
              <a:t>boy).</a:t>
            </a:r>
            <a:r>
              <a:rPr sz="1000" spc="-15" dirty="0">
                <a:latin typeface="Calibri"/>
                <a:cs typeface="Calibri"/>
              </a:rPr>
              <a:t> </a:t>
            </a:r>
            <a:r>
              <a:rPr sz="1000" spc="-50" dirty="0">
                <a:latin typeface="Calibri"/>
                <a:cs typeface="Calibri"/>
              </a:rPr>
              <a:t>I</a:t>
            </a:r>
            <a:r>
              <a:rPr sz="1000" dirty="0">
                <a:latin typeface="Calibri"/>
                <a:cs typeface="Calibri"/>
              </a:rPr>
              <a:t> services</a:t>
            </a:r>
            <a:r>
              <a:rPr sz="1000" spc="-25" dirty="0">
                <a:latin typeface="Calibri"/>
                <a:cs typeface="Calibri"/>
              </a:rPr>
              <a:t> </a:t>
            </a:r>
            <a:r>
              <a:rPr sz="1000" dirty="0">
                <a:latin typeface="Calibri"/>
                <a:cs typeface="Calibri"/>
              </a:rPr>
              <a:t>in</a:t>
            </a:r>
            <a:r>
              <a:rPr sz="1000" spc="-20" dirty="0">
                <a:latin typeface="Calibri"/>
                <a:cs typeface="Calibri"/>
              </a:rPr>
              <a:t> </a:t>
            </a:r>
            <a:r>
              <a:rPr sz="1000" dirty="0">
                <a:latin typeface="Calibri"/>
                <a:cs typeface="Calibri"/>
              </a:rPr>
              <a:t>17</a:t>
            </a:r>
            <a:r>
              <a:rPr sz="1000" spc="-15" dirty="0">
                <a:latin typeface="Calibri"/>
                <a:cs typeface="Calibri"/>
              </a:rPr>
              <a:t> </a:t>
            </a:r>
            <a:r>
              <a:rPr sz="1000" dirty="0">
                <a:latin typeface="Calibri"/>
                <a:cs typeface="Calibri"/>
              </a:rPr>
              <a:t>countries.</a:t>
            </a:r>
            <a:r>
              <a:rPr sz="1000" spc="-20" dirty="0">
                <a:latin typeface="Calibri"/>
                <a:cs typeface="Calibri"/>
              </a:rPr>
              <a:t> </a:t>
            </a:r>
            <a:r>
              <a:rPr sz="1000" dirty="0">
                <a:latin typeface="Calibri"/>
                <a:cs typeface="Calibri"/>
              </a:rPr>
              <a:t>I</a:t>
            </a:r>
            <a:r>
              <a:rPr sz="1000" spc="-20" dirty="0">
                <a:latin typeface="Calibri"/>
                <a:cs typeface="Calibri"/>
              </a:rPr>
              <a:t> </a:t>
            </a:r>
            <a:r>
              <a:rPr sz="1000" spc="-10" dirty="0">
                <a:latin typeface="Calibri"/>
                <a:cs typeface="Calibri"/>
              </a:rPr>
              <a:t>returned</a:t>
            </a:r>
            <a:r>
              <a:rPr sz="1000" spc="-20" dirty="0">
                <a:latin typeface="Calibri"/>
                <a:cs typeface="Calibri"/>
              </a:rPr>
              <a:t> </a:t>
            </a:r>
            <a:r>
              <a:rPr sz="1000" spc="-25" dirty="0">
                <a:latin typeface="Calibri"/>
                <a:cs typeface="Calibri"/>
              </a:rPr>
              <a:t>to</a:t>
            </a:r>
            <a:r>
              <a:rPr sz="1000" dirty="0">
                <a:latin typeface="Calibri"/>
                <a:cs typeface="Calibri"/>
              </a:rPr>
              <a:t> London</a:t>
            </a:r>
            <a:r>
              <a:rPr sz="1000" spc="-30" dirty="0">
                <a:latin typeface="Calibri"/>
                <a:cs typeface="Calibri"/>
              </a:rPr>
              <a:t> </a:t>
            </a:r>
            <a:r>
              <a:rPr sz="1000" dirty="0">
                <a:latin typeface="Calibri"/>
                <a:cs typeface="Calibri"/>
              </a:rPr>
              <a:t>in</a:t>
            </a:r>
            <a:r>
              <a:rPr sz="1000" spc="-25" dirty="0">
                <a:latin typeface="Calibri"/>
                <a:cs typeface="Calibri"/>
              </a:rPr>
              <a:t> </a:t>
            </a:r>
            <a:r>
              <a:rPr sz="1000" dirty="0">
                <a:latin typeface="Calibri"/>
                <a:cs typeface="Calibri"/>
              </a:rPr>
              <a:t>2005</a:t>
            </a:r>
            <a:r>
              <a:rPr sz="1000" spc="-20" dirty="0">
                <a:latin typeface="Calibri"/>
                <a:cs typeface="Calibri"/>
              </a:rPr>
              <a:t> </a:t>
            </a:r>
            <a:r>
              <a:rPr sz="1000" dirty="0">
                <a:latin typeface="Calibri"/>
                <a:cs typeface="Calibri"/>
              </a:rPr>
              <a:t>having</a:t>
            </a:r>
            <a:r>
              <a:rPr sz="1000" spc="-25" dirty="0">
                <a:latin typeface="Calibri"/>
                <a:cs typeface="Calibri"/>
              </a:rPr>
              <a:t> </a:t>
            </a:r>
            <a:r>
              <a:rPr sz="1000" dirty="0">
                <a:latin typeface="Calibri"/>
                <a:cs typeface="Calibri"/>
              </a:rPr>
              <a:t>been</a:t>
            </a:r>
            <a:r>
              <a:rPr sz="1000" spc="-25" dirty="0">
                <a:latin typeface="Calibri"/>
                <a:cs typeface="Calibri"/>
              </a:rPr>
              <a:t> </a:t>
            </a:r>
            <a:r>
              <a:rPr sz="1000" spc="-10" dirty="0">
                <a:latin typeface="Calibri"/>
                <a:cs typeface="Calibri"/>
              </a:rPr>
              <a:t>involved</a:t>
            </a:r>
            <a:r>
              <a:rPr sz="1000" spc="500" dirty="0">
                <a:latin typeface="Calibri"/>
                <a:cs typeface="Calibri"/>
              </a:rPr>
              <a:t> </a:t>
            </a:r>
            <a:r>
              <a:rPr sz="1000" dirty="0">
                <a:latin typeface="Calibri"/>
                <a:cs typeface="Calibri"/>
              </a:rPr>
              <a:t>in</a:t>
            </a:r>
            <a:r>
              <a:rPr sz="1000" spc="-20" dirty="0">
                <a:latin typeface="Calibri"/>
                <a:cs typeface="Calibri"/>
              </a:rPr>
              <a:t> </a:t>
            </a:r>
            <a:r>
              <a:rPr sz="1000" dirty="0">
                <a:latin typeface="Calibri"/>
                <a:cs typeface="Calibri"/>
              </a:rPr>
              <a:t>NPD,</a:t>
            </a:r>
            <a:r>
              <a:rPr sz="1000" spc="-10" dirty="0">
                <a:latin typeface="Calibri"/>
                <a:cs typeface="Calibri"/>
              </a:rPr>
              <a:t> </a:t>
            </a:r>
            <a:r>
              <a:rPr sz="1000" dirty="0">
                <a:latin typeface="Calibri"/>
                <a:cs typeface="Calibri"/>
              </a:rPr>
              <a:t>Licensing,</a:t>
            </a:r>
            <a:r>
              <a:rPr sz="1000" spc="-10" dirty="0">
                <a:latin typeface="Calibri"/>
                <a:cs typeface="Calibri"/>
              </a:rPr>
              <a:t> </a:t>
            </a:r>
            <a:r>
              <a:rPr sz="1000" dirty="0">
                <a:latin typeface="Calibri"/>
                <a:cs typeface="Calibri"/>
              </a:rPr>
              <a:t>Patenting,</a:t>
            </a:r>
            <a:r>
              <a:rPr sz="1000" spc="-10" dirty="0">
                <a:latin typeface="Calibri"/>
                <a:cs typeface="Calibri"/>
              </a:rPr>
              <a:t> Retailing, </a:t>
            </a:r>
            <a:r>
              <a:rPr sz="1000" dirty="0">
                <a:latin typeface="Calibri"/>
                <a:cs typeface="Calibri"/>
              </a:rPr>
              <a:t>Consulting,</a:t>
            </a:r>
            <a:r>
              <a:rPr sz="1000" spc="-10" dirty="0">
                <a:latin typeface="Calibri"/>
                <a:cs typeface="Calibri"/>
              </a:rPr>
              <a:t> </a:t>
            </a:r>
            <a:r>
              <a:rPr sz="1000" dirty="0">
                <a:latin typeface="Calibri"/>
                <a:cs typeface="Calibri"/>
              </a:rPr>
              <a:t>Project</a:t>
            </a:r>
            <a:r>
              <a:rPr sz="1000" spc="-10" dirty="0">
                <a:latin typeface="Calibri"/>
                <a:cs typeface="Calibri"/>
              </a:rPr>
              <a:t> </a:t>
            </a:r>
            <a:r>
              <a:rPr sz="1000" dirty="0">
                <a:latin typeface="Calibri"/>
                <a:cs typeface="Calibri"/>
              </a:rPr>
              <a:t>Management</a:t>
            </a:r>
            <a:r>
              <a:rPr sz="1000" spc="-10" dirty="0">
                <a:latin typeface="Calibri"/>
                <a:cs typeface="Calibri"/>
              </a:rPr>
              <a:t> (c40+ </a:t>
            </a:r>
            <a:r>
              <a:rPr sz="1000" dirty="0">
                <a:latin typeface="Calibri"/>
                <a:cs typeface="Calibri"/>
              </a:rPr>
              <a:t>main</a:t>
            </a:r>
            <a:r>
              <a:rPr sz="1000" spc="-10" dirty="0">
                <a:latin typeface="Calibri"/>
                <a:cs typeface="Calibri"/>
              </a:rPr>
              <a:t> projects completed</a:t>
            </a:r>
            <a:r>
              <a:rPr sz="1000" spc="-5" dirty="0">
                <a:latin typeface="Calibri"/>
                <a:cs typeface="Calibri"/>
              </a:rPr>
              <a:t> </a:t>
            </a:r>
            <a:r>
              <a:rPr sz="1000" dirty="0">
                <a:latin typeface="Calibri"/>
                <a:cs typeface="Calibri"/>
              </a:rPr>
              <a:t>to</a:t>
            </a:r>
            <a:r>
              <a:rPr sz="1000" spc="-10" dirty="0">
                <a:latin typeface="Calibri"/>
                <a:cs typeface="Calibri"/>
              </a:rPr>
              <a:t> </a:t>
            </a:r>
            <a:r>
              <a:rPr sz="1000" spc="-25" dirty="0">
                <a:latin typeface="Calibri"/>
                <a:cs typeface="Calibri"/>
              </a:rPr>
              <a:t>EMA</a:t>
            </a:r>
            <a:r>
              <a:rPr sz="1000" spc="500" dirty="0">
                <a:latin typeface="Calibri"/>
                <a:cs typeface="Calibri"/>
              </a:rPr>
              <a:t> </a:t>
            </a:r>
            <a:r>
              <a:rPr sz="1000" dirty="0">
                <a:latin typeface="Calibri"/>
                <a:cs typeface="Calibri"/>
              </a:rPr>
              <a:t>award</a:t>
            </a:r>
            <a:r>
              <a:rPr sz="1000" spc="-30" dirty="0">
                <a:latin typeface="Calibri"/>
                <a:cs typeface="Calibri"/>
              </a:rPr>
              <a:t> </a:t>
            </a:r>
            <a:r>
              <a:rPr sz="1000" dirty="0">
                <a:latin typeface="Calibri"/>
                <a:cs typeface="Calibri"/>
              </a:rPr>
              <a:t>winner</a:t>
            </a:r>
            <a:r>
              <a:rPr sz="1000" spc="-20" dirty="0">
                <a:latin typeface="Calibri"/>
                <a:cs typeface="Calibri"/>
              </a:rPr>
              <a:t> </a:t>
            </a:r>
            <a:r>
              <a:rPr sz="1000" dirty="0">
                <a:latin typeface="Calibri"/>
                <a:cs typeface="Calibri"/>
              </a:rPr>
              <a:t>Nov</a:t>
            </a:r>
            <a:r>
              <a:rPr sz="1000" spc="-25" dirty="0">
                <a:latin typeface="Calibri"/>
                <a:cs typeface="Calibri"/>
              </a:rPr>
              <a:t> </a:t>
            </a:r>
            <a:r>
              <a:rPr sz="1000" dirty="0">
                <a:latin typeface="Calibri"/>
                <a:cs typeface="Calibri"/>
              </a:rPr>
              <a:t>2019).</a:t>
            </a:r>
            <a:r>
              <a:rPr sz="1000" spc="-25" dirty="0">
                <a:latin typeface="Calibri"/>
                <a:cs typeface="Calibri"/>
              </a:rPr>
              <a:t> </a:t>
            </a:r>
            <a:r>
              <a:rPr sz="1000" spc="-10" dirty="0">
                <a:latin typeface="Calibri"/>
                <a:cs typeface="Calibri"/>
              </a:rPr>
              <a:t>Startup</a:t>
            </a:r>
            <a:r>
              <a:rPr sz="1000" spc="500" dirty="0">
                <a:latin typeface="Calibri"/>
                <a:cs typeface="Calibri"/>
              </a:rPr>
              <a:t> </a:t>
            </a:r>
            <a:r>
              <a:rPr sz="1000" dirty="0">
                <a:latin typeface="Calibri"/>
                <a:cs typeface="Calibri"/>
              </a:rPr>
              <a:t>Funds</a:t>
            </a:r>
            <a:r>
              <a:rPr sz="1000" spc="-30" dirty="0">
                <a:latin typeface="Calibri"/>
                <a:cs typeface="Calibri"/>
              </a:rPr>
              <a:t> </a:t>
            </a:r>
            <a:r>
              <a:rPr sz="1000" dirty="0">
                <a:latin typeface="Calibri"/>
                <a:cs typeface="Calibri"/>
              </a:rPr>
              <a:t>raised</a:t>
            </a:r>
            <a:r>
              <a:rPr sz="1000" spc="-30" dirty="0">
                <a:latin typeface="Calibri"/>
                <a:cs typeface="Calibri"/>
              </a:rPr>
              <a:t> </a:t>
            </a:r>
            <a:r>
              <a:rPr sz="1000" dirty="0">
                <a:latin typeface="Calibri"/>
                <a:cs typeface="Calibri"/>
              </a:rPr>
              <a:t>were</a:t>
            </a:r>
            <a:r>
              <a:rPr sz="1000" spc="-25" dirty="0">
                <a:latin typeface="Calibri"/>
                <a:cs typeface="Calibri"/>
              </a:rPr>
              <a:t> </a:t>
            </a:r>
            <a:r>
              <a:rPr sz="1000" dirty="0">
                <a:latin typeface="Calibri"/>
                <a:cs typeface="Calibri"/>
              </a:rPr>
              <a:t>£100M</a:t>
            </a:r>
            <a:r>
              <a:rPr sz="1000" spc="-25" dirty="0">
                <a:latin typeface="Calibri"/>
                <a:cs typeface="Calibri"/>
              </a:rPr>
              <a:t> </a:t>
            </a:r>
            <a:r>
              <a:rPr sz="1000" spc="-10" dirty="0">
                <a:latin typeface="Calibri"/>
                <a:cs typeface="Calibri"/>
              </a:rPr>
              <a:t>(£20M indirectly).</a:t>
            </a:r>
            <a:r>
              <a:rPr sz="1000" dirty="0">
                <a:latin typeface="Calibri"/>
                <a:cs typeface="Calibri"/>
              </a:rPr>
              <a:t> I</a:t>
            </a:r>
            <a:r>
              <a:rPr sz="1000" spc="5" dirty="0">
                <a:latin typeface="Calibri"/>
                <a:cs typeface="Calibri"/>
              </a:rPr>
              <a:t> </a:t>
            </a:r>
            <a:r>
              <a:rPr sz="1000" dirty="0">
                <a:latin typeface="Calibri"/>
                <a:cs typeface="Calibri"/>
              </a:rPr>
              <a:t>am</a:t>
            </a:r>
            <a:r>
              <a:rPr sz="1000" spc="5" dirty="0">
                <a:latin typeface="Calibri"/>
                <a:cs typeface="Calibri"/>
              </a:rPr>
              <a:t> </a:t>
            </a:r>
            <a:r>
              <a:rPr sz="1000" dirty="0">
                <a:latin typeface="Calibri"/>
                <a:cs typeface="Calibri"/>
              </a:rPr>
              <a:t>now</a:t>
            </a:r>
            <a:r>
              <a:rPr sz="1000" spc="5" dirty="0">
                <a:latin typeface="Calibri"/>
                <a:cs typeface="Calibri"/>
              </a:rPr>
              <a:t> </a:t>
            </a:r>
            <a:r>
              <a:rPr sz="1000" dirty="0">
                <a:latin typeface="Calibri"/>
                <a:cs typeface="Calibri"/>
              </a:rPr>
              <a:t>involved</a:t>
            </a:r>
            <a:r>
              <a:rPr sz="1000" spc="5" dirty="0">
                <a:latin typeface="Calibri"/>
                <a:cs typeface="Calibri"/>
              </a:rPr>
              <a:t> </a:t>
            </a:r>
            <a:r>
              <a:rPr sz="1000" spc="-35" dirty="0">
                <a:latin typeface="Calibri"/>
                <a:cs typeface="Calibri"/>
              </a:rPr>
              <a:t>in</a:t>
            </a:r>
            <a:r>
              <a:rPr sz="1000" dirty="0">
                <a:latin typeface="Calibri"/>
                <a:cs typeface="Calibri"/>
              </a:rPr>
              <a:t> Renewable</a:t>
            </a:r>
            <a:r>
              <a:rPr sz="1000" spc="-10" dirty="0">
                <a:latin typeface="Calibri"/>
                <a:cs typeface="Calibri"/>
              </a:rPr>
              <a:t> </a:t>
            </a:r>
            <a:r>
              <a:rPr sz="1000" dirty="0">
                <a:latin typeface="Calibri"/>
                <a:cs typeface="Calibri"/>
              </a:rPr>
              <a:t>Energy</a:t>
            </a:r>
            <a:r>
              <a:rPr sz="1000" spc="-10" dirty="0">
                <a:latin typeface="Calibri"/>
                <a:cs typeface="Calibri"/>
              </a:rPr>
              <a:t> </a:t>
            </a:r>
            <a:r>
              <a:rPr sz="1000" dirty="0">
                <a:latin typeface="Calibri"/>
                <a:cs typeface="Calibri"/>
              </a:rPr>
              <a:t>Devts,</a:t>
            </a:r>
            <a:r>
              <a:rPr sz="1000" spc="-10" dirty="0">
                <a:latin typeface="Calibri"/>
                <a:cs typeface="Calibri"/>
              </a:rPr>
              <a:t> Software Services</a:t>
            </a:r>
            <a:r>
              <a:rPr sz="1000" spc="-15" dirty="0">
                <a:latin typeface="Calibri"/>
                <a:cs typeface="Calibri"/>
              </a:rPr>
              <a:t> </a:t>
            </a:r>
            <a:r>
              <a:rPr sz="1000" dirty="0">
                <a:latin typeface="Calibri"/>
                <a:cs typeface="Calibri"/>
              </a:rPr>
              <a:t>&amp;</a:t>
            </a:r>
            <a:r>
              <a:rPr sz="1000" spc="-10" dirty="0">
                <a:latin typeface="Calibri"/>
                <a:cs typeface="Calibri"/>
              </a:rPr>
              <a:t> </a:t>
            </a:r>
            <a:r>
              <a:rPr sz="1000" dirty="0">
                <a:latin typeface="Calibri"/>
                <a:cs typeface="Calibri"/>
              </a:rPr>
              <a:t>Project</a:t>
            </a:r>
            <a:r>
              <a:rPr sz="1000" spc="-5" dirty="0">
                <a:latin typeface="Calibri"/>
                <a:cs typeface="Calibri"/>
              </a:rPr>
              <a:t> </a:t>
            </a:r>
            <a:r>
              <a:rPr sz="1000" dirty="0">
                <a:latin typeface="Calibri"/>
                <a:cs typeface="Calibri"/>
              </a:rPr>
              <a:t>Management</a:t>
            </a:r>
            <a:r>
              <a:rPr sz="1000" spc="-5" dirty="0">
                <a:latin typeface="Calibri"/>
                <a:cs typeface="Calibri"/>
              </a:rPr>
              <a:t> </a:t>
            </a:r>
            <a:r>
              <a:rPr sz="1000" dirty="0">
                <a:latin typeface="Calibri"/>
                <a:cs typeface="Calibri"/>
              </a:rPr>
              <a:t>in</a:t>
            </a:r>
            <a:r>
              <a:rPr sz="1000" spc="-10" dirty="0">
                <a:latin typeface="Calibri"/>
                <a:cs typeface="Calibri"/>
              </a:rPr>
              <a:t> </a:t>
            </a:r>
            <a:r>
              <a:rPr sz="1000" spc="-25" dirty="0">
                <a:latin typeface="Calibri"/>
                <a:cs typeface="Calibri"/>
              </a:rPr>
              <a:t>new</a:t>
            </a:r>
            <a:r>
              <a:rPr sz="1000" dirty="0">
                <a:latin typeface="Calibri"/>
                <a:cs typeface="Calibri"/>
              </a:rPr>
              <a:t> markets.</a:t>
            </a:r>
            <a:r>
              <a:rPr sz="1000" spc="-20" dirty="0">
                <a:latin typeface="Calibri"/>
                <a:cs typeface="Calibri"/>
              </a:rPr>
              <a:t> </a:t>
            </a:r>
            <a:r>
              <a:rPr sz="1000" dirty="0">
                <a:latin typeface="Calibri"/>
                <a:cs typeface="Calibri"/>
              </a:rPr>
              <a:t>I</a:t>
            </a:r>
            <a:r>
              <a:rPr sz="1000" spc="-15" dirty="0">
                <a:latin typeface="Calibri"/>
                <a:cs typeface="Calibri"/>
              </a:rPr>
              <a:t> </a:t>
            </a:r>
            <a:r>
              <a:rPr sz="1000" dirty="0">
                <a:latin typeface="Calibri"/>
                <a:cs typeface="Calibri"/>
              </a:rPr>
              <a:t>work</a:t>
            </a:r>
            <a:r>
              <a:rPr sz="1000" spc="-15" dirty="0">
                <a:latin typeface="Calibri"/>
                <a:cs typeface="Calibri"/>
              </a:rPr>
              <a:t> </a:t>
            </a:r>
            <a:r>
              <a:rPr sz="1000" dirty="0">
                <a:latin typeface="Calibri"/>
                <a:cs typeface="Calibri"/>
              </a:rPr>
              <a:t>with</a:t>
            </a:r>
            <a:r>
              <a:rPr sz="1000" spc="-20" dirty="0">
                <a:latin typeface="Calibri"/>
                <a:cs typeface="Calibri"/>
              </a:rPr>
              <a:t> </a:t>
            </a:r>
            <a:r>
              <a:rPr sz="1000" dirty="0">
                <a:latin typeface="Calibri"/>
                <a:cs typeface="Calibri"/>
              </a:rPr>
              <a:t>Energy</a:t>
            </a:r>
            <a:r>
              <a:rPr sz="1000" spc="-15" dirty="0">
                <a:latin typeface="Calibri"/>
                <a:cs typeface="Calibri"/>
              </a:rPr>
              <a:t> </a:t>
            </a:r>
            <a:r>
              <a:rPr sz="1000" dirty="0">
                <a:latin typeface="Calibri"/>
                <a:cs typeface="Calibri"/>
              </a:rPr>
              <a:t>&amp;</a:t>
            </a:r>
            <a:r>
              <a:rPr sz="1000" spc="-15" dirty="0">
                <a:latin typeface="Calibri"/>
                <a:cs typeface="Calibri"/>
              </a:rPr>
              <a:t> </a:t>
            </a:r>
            <a:r>
              <a:rPr sz="1000" spc="-10" dirty="0">
                <a:latin typeface="Calibri"/>
                <a:cs typeface="Calibri"/>
              </a:rPr>
              <a:t>Financial </a:t>
            </a:r>
            <a:r>
              <a:rPr sz="1000" dirty="0">
                <a:latin typeface="Calibri"/>
                <a:cs typeface="Calibri"/>
              </a:rPr>
              <a:t>groups,</a:t>
            </a:r>
            <a:r>
              <a:rPr sz="1000" spc="-5" dirty="0">
                <a:latin typeface="Calibri"/>
                <a:cs typeface="Calibri"/>
              </a:rPr>
              <a:t> </a:t>
            </a:r>
            <a:r>
              <a:rPr sz="1000" dirty="0">
                <a:latin typeface="Calibri"/>
                <a:cs typeface="Calibri"/>
              </a:rPr>
              <a:t>&amp;</a:t>
            </a:r>
            <a:r>
              <a:rPr sz="1000" spc="-5" dirty="0">
                <a:latin typeface="Calibri"/>
                <a:cs typeface="Calibri"/>
              </a:rPr>
              <a:t> </a:t>
            </a:r>
            <a:r>
              <a:rPr sz="1000" dirty="0">
                <a:latin typeface="Calibri"/>
                <a:cs typeface="Calibri"/>
              </a:rPr>
              <a:t>new</a:t>
            </a:r>
            <a:r>
              <a:rPr sz="1000" spc="-5" dirty="0">
                <a:latin typeface="Calibri"/>
                <a:cs typeface="Calibri"/>
              </a:rPr>
              <a:t> </a:t>
            </a:r>
            <a:r>
              <a:rPr sz="1000" dirty="0">
                <a:latin typeface="Calibri"/>
                <a:cs typeface="Calibri"/>
              </a:rPr>
              <a:t>Disruptive </a:t>
            </a:r>
            <a:r>
              <a:rPr sz="1000" spc="-10" dirty="0">
                <a:latin typeface="Calibri"/>
                <a:cs typeface="Calibri"/>
              </a:rPr>
              <a:t>Technologies.</a:t>
            </a:r>
            <a:endParaRPr sz="1000">
              <a:latin typeface="Calibri"/>
              <a:cs typeface="Calibri"/>
            </a:endParaRPr>
          </a:p>
        </p:txBody>
      </p:sp>
      <p:sp>
        <p:nvSpPr>
          <p:cNvPr id="11" name="object 11"/>
          <p:cNvSpPr/>
          <p:nvPr/>
        </p:nvSpPr>
        <p:spPr>
          <a:xfrm>
            <a:off x="5273000" y="6802846"/>
            <a:ext cx="5135880" cy="189230"/>
          </a:xfrm>
          <a:custGeom>
            <a:avLst/>
            <a:gdLst/>
            <a:ahLst/>
            <a:cxnLst/>
            <a:rect l="l" t="t" r="r" b="b"/>
            <a:pathLst>
              <a:path w="5135880" h="189229">
                <a:moveTo>
                  <a:pt x="4883946" y="188639"/>
                </a:moveTo>
                <a:lnTo>
                  <a:pt x="250073" y="188639"/>
                </a:lnTo>
                <a:lnTo>
                  <a:pt x="201369" y="188420"/>
                </a:lnTo>
                <a:lnTo>
                  <a:pt x="154587" y="187842"/>
                </a:lnTo>
                <a:lnTo>
                  <a:pt x="111136" y="187026"/>
                </a:lnTo>
                <a:lnTo>
                  <a:pt x="72425" y="186089"/>
                </a:lnTo>
                <a:lnTo>
                  <a:pt x="41508" y="185671"/>
                </a:lnTo>
                <a:lnTo>
                  <a:pt x="18789" y="184656"/>
                </a:lnTo>
                <a:lnTo>
                  <a:pt x="4782" y="183401"/>
                </a:lnTo>
                <a:lnTo>
                  <a:pt x="0" y="182266"/>
                </a:lnTo>
                <a:lnTo>
                  <a:pt x="0" y="6372"/>
                </a:lnTo>
                <a:lnTo>
                  <a:pt x="41508" y="3505"/>
                </a:lnTo>
                <a:lnTo>
                  <a:pt x="111136" y="1613"/>
                </a:lnTo>
                <a:lnTo>
                  <a:pt x="154587" y="796"/>
                </a:lnTo>
                <a:lnTo>
                  <a:pt x="201369" y="219"/>
                </a:lnTo>
                <a:lnTo>
                  <a:pt x="250073" y="0"/>
                </a:lnTo>
                <a:lnTo>
                  <a:pt x="4883946" y="0"/>
                </a:lnTo>
                <a:lnTo>
                  <a:pt x="4933419" y="219"/>
                </a:lnTo>
                <a:lnTo>
                  <a:pt x="4980457" y="796"/>
                </a:lnTo>
                <a:lnTo>
                  <a:pt x="5023652" y="1613"/>
                </a:lnTo>
                <a:lnTo>
                  <a:pt x="5093302" y="3505"/>
                </a:lnTo>
                <a:lnTo>
                  <a:pt x="5135386" y="6372"/>
                </a:lnTo>
                <a:lnTo>
                  <a:pt x="5135386" y="182266"/>
                </a:lnTo>
                <a:lnTo>
                  <a:pt x="5130582" y="183401"/>
                </a:lnTo>
                <a:lnTo>
                  <a:pt x="5116426" y="184656"/>
                </a:lnTo>
                <a:lnTo>
                  <a:pt x="5093302" y="185671"/>
                </a:lnTo>
                <a:lnTo>
                  <a:pt x="5061594" y="186089"/>
                </a:lnTo>
                <a:lnTo>
                  <a:pt x="5023652" y="187026"/>
                </a:lnTo>
                <a:lnTo>
                  <a:pt x="4980457" y="187842"/>
                </a:lnTo>
                <a:lnTo>
                  <a:pt x="4933419" y="188420"/>
                </a:lnTo>
                <a:lnTo>
                  <a:pt x="4883946" y="188639"/>
                </a:lnTo>
                <a:close/>
              </a:path>
            </a:pathLst>
          </a:custGeom>
          <a:solidFill>
            <a:srgbClr val="FFFF00"/>
          </a:solidFill>
        </p:spPr>
        <p:txBody>
          <a:bodyPr wrap="square" lIns="0" tIns="0" rIns="0" bIns="0" rtlCol="0"/>
          <a:lstStyle/>
          <a:p>
            <a:endParaRPr/>
          </a:p>
        </p:txBody>
      </p:sp>
      <p:sp>
        <p:nvSpPr>
          <p:cNvPr id="12" name="object 12"/>
          <p:cNvSpPr txBox="1"/>
          <p:nvPr/>
        </p:nvSpPr>
        <p:spPr>
          <a:xfrm>
            <a:off x="5394401" y="6825030"/>
            <a:ext cx="48437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“The</a:t>
            </a:r>
            <a:r>
              <a:rPr sz="900" spc="-25" dirty="0">
                <a:latin typeface="Calibri"/>
                <a:cs typeface="Calibri"/>
              </a:rPr>
              <a:t> </a:t>
            </a:r>
            <a:r>
              <a:rPr sz="900" spc="-10" dirty="0">
                <a:latin typeface="Calibri"/>
                <a:cs typeface="Calibri"/>
              </a:rPr>
              <a:t>people</a:t>
            </a:r>
            <a:r>
              <a:rPr sz="900" spc="-25" dirty="0">
                <a:latin typeface="Calibri"/>
                <a:cs typeface="Calibri"/>
              </a:rPr>
              <a:t> </a:t>
            </a:r>
            <a:r>
              <a:rPr sz="900" dirty="0">
                <a:latin typeface="Calibri"/>
                <a:cs typeface="Calibri"/>
              </a:rPr>
              <a:t>who</a:t>
            </a:r>
            <a:r>
              <a:rPr sz="900" spc="-30" dirty="0">
                <a:latin typeface="Calibri"/>
                <a:cs typeface="Calibri"/>
              </a:rPr>
              <a:t> </a:t>
            </a:r>
            <a:r>
              <a:rPr sz="900" dirty="0">
                <a:latin typeface="Calibri"/>
                <a:cs typeface="Calibri"/>
              </a:rPr>
              <a:t>are</a:t>
            </a:r>
            <a:r>
              <a:rPr sz="900" spc="-35" dirty="0">
                <a:latin typeface="Calibri"/>
                <a:cs typeface="Calibri"/>
              </a:rPr>
              <a:t> </a:t>
            </a:r>
            <a:r>
              <a:rPr sz="900" dirty="0">
                <a:latin typeface="Calibri"/>
                <a:cs typeface="Calibri"/>
              </a:rPr>
              <a:t>crazy</a:t>
            </a:r>
            <a:r>
              <a:rPr sz="900" spc="-35" dirty="0">
                <a:latin typeface="Calibri"/>
                <a:cs typeface="Calibri"/>
              </a:rPr>
              <a:t> </a:t>
            </a:r>
            <a:r>
              <a:rPr sz="900" spc="-10" dirty="0">
                <a:latin typeface="Calibri"/>
                <a:cs typeface="Calibri"/>
              </a:rPr>
              <a:t>enough</a:t>
            </a:r>
            <a:r>
              <a:rPr sz="900" spc="-40" dirty="0">
                <a:latin typeface="Calibri"/>
                <a:cs typeface="Calibri"/>
              </a:rPr>
              <a:t> </a:t>
            </a:r>
            <a:r>
              <a:rPr sz="900" dirty="0">
                <a:latin typeface="Calibri"/>
                <a:cs typeface="Calibri"/>
              </a:rPr>
              <a:t>to</a:t>
            </a:r>
            <a:r>
              <a:rPr sz="900" spc="-15" dirty="0">
                <a:latin typeface="Calibri"/>
                <a:cs typeface="Calibri"/>
              </a:rPr>
              <a:t> </a:t>
            </a:r>
            <a:r>
              <a:rPr sz="900" dirty="0">
                <a:latin typeface="Calibri"/>
                <a:cs typeface="Calibri"/>
              </a:rPr>
              <a:t>think</a:t>
            </a:r>
            <a:r>
              <a:rPr sz="900" spc="-25" dirty="0">
                <a:latin typeface="Calibri"/>
                <a:cs typeface="Calibri"/>
              </a:rPr>
              <a:t> </a:t>
            </a:r>
            <a:r>
              <a:rPr sz="900" dirty="0">
                <a:latin typeface="Calibri"/>
                <a:cs typeface="Calibri"/>
              </a:rPr>
              <a:t>they</a:t>
            </a:r>
            <a:r>
              <a:rPr sz="900" spc="-30" dirty="0">
                <a:latin typeface="Calibri"/>
                <a:cs typeface="Calibri"/>
              </a:rPr>
              <a:t> </a:t>
            </a:r>
            <a:r>
              <a:rPr sz="900" dirty="0">
                <a:latin typeface="Calibri"/>
                <a:cs typeface="Calibri"/>
              </a:rPr>
              <a:t>can</a:t>
            </a:r>
            <a:r>
              <a:rPr sz="900" spc="-30" dirty="0">
                <a:latin typeface="Calibri"/>
                <a:cs typeface="Calibri"/>
              </a:rPr>
              <a:t> </a:t>
            </a:r>
            <a:r>
              <a:rPr sz="900" dirty="0">
                <a:latin typeface="Calibri"/>
                <a:cs typeface="Calibri"/>
              </a:rPr>
              <a:t>change</a:t>
            </a:r>
            <a:r>
              <a:rPr sz="900" spc="-35" dirty="0">
                <a:latin typeface="Calibri"/>
                <a:cs typeface="Calibri"/>
              </a:rPr>
              <a:t> </a:t>
            </a:r>
            <a:r>
              <a:rPr sz="900" dirty="0">
                <a:latin typeface="Calibri"/>
                <a:cs typeface="Calibri"/>
              </a:rPr>
              <a:t>the</a:t>
            </a:r>
            <a:r>
              <a:rPr sz="900" spc="-25" dirty="0">
                <a:latin typeface="Calibri"/>
                <a:cs typeface="Calibri"/>
              </a:rPr>
              <a:t> </a:t>
            </a:r>
            <a:r>
              <a:rPr sz="900" spc="-10" dirty="0">
                <a:latin typeface="Calibri"/>
                <a:cs typeface="Calibri"/>
              </a:rPr>
              <a:t>world</a:t>
            </a:r>
            <a:r>
              <a:rPr sz="900" spc="-25" dirty="0">
                <a:latin typeface="Calibri"/>
                <a:cs typeface="Calibri"/>
              </a:rPr>
              <a:t> </a:t>
            </a:r>
            <a:r>
              <a:rPr sz="900" dirty="0">
                <a:latin typeface="Calibri"/>
                <a:cs typeface="Calibri"/>
              </a:rPr>
              <a:t>are</a:t>
            </a:r>
            <a:r>
              <a:rPr sz="900" spc="-30" dirty="0">
                <a:latin typeface="Calibri"/>
                <a:cs typeface="Calibri"/>
              </a:rPr>
              <a:t> </a:t>
            </a:r>
            <a:r>
              <a:rPr sz="900" dirty="0">
                <a:latin typeface="Calibri"/>
                <a:cs typeface="Calibri"/>
              </a:rPr>
              <a:t>the</a:t>
            </a:r>
            <a:r>
              <a:rPr sz="900" spc="-20" dirty="0">
                <a:latin typeface="Calibri"/>
                <a:cs typeface="Calibri"/>
              </a:rPr>
              <a:t> </a:t>
            </a:r>
            <a:r>
              <a:rPr sz="900" dirty="0">
                <a:latin typeface="Calibri"/>
                <a:cs typeface="Calibri"/>
              </a:rPr>
              <a:t>ones</a:t>
            </a:r>
            <a:r>
              <a:rPr sz="900" spc="-30" dirty="0">
                <a:latin typeface="Calibri"/>
                <a:cs typeface="Calibri"/>
              </a:rPr>
              <a:t> </a:t>
            </a:r>
            <a:r>
              <a:rPr sz="900" dirty="0">
                <a:latin typeface="Calibri"/>
                <a:cs typeface="Calibri"/>
              </a:rPr>
              <a:t>who</a:t>
            </a:r>
            <a:r>
              <a:rPr sz="900" spc="-35" dirty="0">
                <a:latin typeface="Calibri"/>
                <a:cs typeface="Calibri"/>
              </a:rPr>
              <a:t> </a:t>
            </a:r>
            <a:r>
              <a:rPr sz="900" dirty="0">
                <a:latin typeface="Calibri"/>
                <a:cs typeface="Calibri"/>
              </a:rPr>
              <a:t>do.”</a:t>
            </a:r>
            <a:r>
              <a:rPr sz="900" spc="180" dirty="0">
                <a:latin typeface="Calibri"/>
                <a:cs typeface="Calibri"/>
              </a:rPr>
              <a:t> </a:t>
            </a:r>
            <a:r>
              <a:rPr sz="900" spc="-10" dirty="0">
                <a:latin typeface="Calibri"/>
                <a:cs typeface="Calibri"/>
              </a:rPr>
              <a:t>Steve</a:t>
            </a:r>
            <a:r>
              <a:rPr sz="900" spc="-20" dirty="0">
                <a:latin typeface="Calibri"/>
                <a:cs typeface="Calibri"/>
              </a:rPr>
              <a:t> Jobs</a:t>
            </a:r>
            <a:endParaRPr sz="900">
              <a:latin typeface="Calibri"/>
              <a:cs typeface="Calibri"/>
            </a:endParaRPr>
          </a:p>
        </p:txBody>
      </p:sp>
      <p:sp>
        <p:nvSpPr>
          <p:cNvPr id="13" name="object 13"/>
          <p:cNvSpPr txBox="1"/>
          <p:nvPr/>
        </p:nvSpPr>
        <p:spPr>
          <a:xfrm>
            <a:off x="4860581" y="4218000"/>
            <a:ext cx="88265" cy="238760"/>
          </a:xfrm>
          <a:prstGeom prst="rect">
            <a:avLst/>
          </a:prstGeom>
        </p:spPr>
        <p:txBody>
          <a:bodyPr vert="horz" wrap="square" lIns="0" tIns="12700" rIns="0" bIns="0" rtlCol="0">
            <a:spAutoFit/>
          </a:bodyPr>
          <a:lstStyle/>
          <a:p>
            <a:pPr marL="12700">
              <a:lnSpc>
                <a:spcPct val="100000"/>
              </a:lnSpc>
              <a:spcBef>
                <a:spcPts val="100"/>
              </a:spcBef>
            </a:pPr>
            <a:r>
              <a:rPr sz="1400" spc="-50" dirty="0">
                <a:latin typeface="Arial"/>
                <a:cs typeface="Arial"/>
              </a:rPr>
              <a:t>•</a:t>
            </a:r>
            <a:endParaRPr sz="1400">
              <a:latin typeface="Arial"/>
              <a:cs typeface="Arial"/>
            </a:endParaRPr>
          </a:p>
        </p:txBody>
      </p:sp>
      <p:sp>
        <p:nvSpPr>
          <p:cNvPr id="14" name="object 14"/>
          <p:cNvSpPr txBox="1"/>
          <p:nvPr/>
        </p:nvSpPr>
        <p:spPr>
          <a:xfrm>
            <a:off x="4864633" y="3280613"/>
            <a:ext cx="70485" cy="177800"/>
          </a:xfrm>
          <a:prstGeom prst="rect">
            <a:avLst/>
          </a:prstGeom>
        </p:spPr>
        <p:txBody>
          <a:bodyPr vert="horz" wrap="square" lIns="0" tIns="12700" rIns="0" bIns="0" rtlCol="0">
            <a:spAutoFit/>
          </a:bodyPr>
          <a:lstStyle/>
          <a:p>
            <a:pPr marL="12700">
              <a:lnSpc>
                <a:spcPct val="100000"/>
              </a:lnSpc>
              <a:spcBef>
                <a:spcPts val="100"/>
              </a:spcBef>
            </a:pPr>
            <a:r>
              <a:rPr sz="1000" spc="-50" dirty="0">
                <a:latin typeface="Arial"/>
                <a:cs typeface="Arial"/>
              </a:rPr>
              <a:t>•</a:t>
            </a:r>
            <a:endParaRPr sz="1000">
              <a:latin typeface="Arial"/>
              <a:cs typeface="Arial"/>
            </a:endParaRPr>
          </a:p>
        </p:txBody>
      </p:sp>
      <p:sp>
        <p:nvSpPr>
          <p:cNvPr id="15" name="object 15"/>
          <p:cNvSpPr txBox="1"/>
          <p:nvPr/>
        </p:nvSpPr>
        <p:spPr>
          <a:xfrm>
            <a:off x="4822481" y="2937840"/>
            <a:ext cx="5172037" cy="3511218"/>
          </a:xfrm>
          <a:prstGeom prst="rect">
            <a:avLst/>
          </a:prstGeom>
        </p:spPr>
        <p:txBody>
          <a:bodyPr vert="horz" wrap="square" lIns="0" tIns="12700" rIns="0" bIns="0" rtlCol="0">
            <a:spAutoFit/>
          </a:bodyPr>
          <a:lstStyle/>
          <a:p>
            <a:pPr marL="405765" indent="-354965">
              <a:lnSpc>
                <a:spcPct val="100000"/>
              </a:lnSpc>
              <a:spcBef>
                <a:spcPts val="100"/>
              </a:spcBef>
              <a:buFont typeface="Arial"/>
              <a:buChar char="•"/>
              <a:tabLst>
                <a:tab pos="405765" algn="l"/>
              </a:tabLst>
            </a:pPr>
            <a:r>
              <a:rPr lang="en-GB" sz="1600" i="1" dirty="0">
                <a:latin typeface="Calibri"/>
                <a:cs typeface="Calibri"/>
              </a:rPr>
              <a:t>Our team is used to thinking outside the box and doing things that people say cannot be done . We were the first to do Vertical Growing in 2008 in the UK. We said then about doing it in countries of high weather conditions. In 2012 we did this in Bahrain much to everyone's surprise.</a:t>
            </a:r>
          </a:p>
          <a:p>
            <a:pPr marL="405765" indent="-354965">
              <a:lnSpc>
                <a:spcPct val="100000"/>
              </a:lnSpc>
              <a:spcBef>
                <a:spcPts val="100"/>
              </a:spcBef>
              <a:buFont typeface="Arial"/>
              <a:buChar char="•"/>
              <a:tabLst>
                <a:tab pos="405765" algn="l"/>
              </a:tabLst>
            </a:pPr>
            <a:r>
              <a:rPr lang="en-GB" sz="1600" i="1" dirty="0">
                <a:latin typeface="Calibri"/>
                <a:cs typeface="Calibri"/>
              </a:rPr>
              <a:t>Now with our wind capture system we can actually make Warehouse growing viable as we eliminate the need for AC Units and separate fans in the system.</a:t>
            </a:r>
          </a:p>
          <a:p>
            <a:pPr marL="405765" indent="-354965">
              <a:lnSpc>
                <a:spcPct val="100000"/>
              </a:lnSpc>
              <a:spcBef>
                <a:spcPts val="100"/>
              </a:spcBef>
              <a:buFont typeface="Arial"/>
              <a:buChar char="•"/>
              <a:tabLst>
                <a:tab pos="405765" algn="l"/>
              </a:tabLst>
            </a:pPr>
            <a:r>
              <a:rPr lang="en-GB" sz="1600" i="1" dirty="0">
                <a:latin typeface="Calibri"/>
                <a:cs typeface="Calibri"/>
              </a:rPr>
              <a:t>Once again </a:t>
            </a:r>
            <a:r>
              <a:rPr lang="en-GB" sz="1600" i="1" dirty="0" err="1">
                <a:latin typeface="Calibri"/>
                <a:cs typeface="Calibri"/>
              </a:rPr>
              <a:t>WorldWide</a:t>
            </a:r>
            <a:r>
              <a:rPr lang="en-GB" sz="1600" i="1" dirty="0">
                <a:latin typeface="Calibri"/>
                <a:cs typeface="Calibri"/>
              </a:rPr>
              <a:t> Local Salads are breaking the tradition of how modern growing works. </a:t>
            </a:r>
          </a:p>
          <a:p>
            <a:pPr marL="405765" indent="-354965">
              <a:lnSpc>
                <a:spcPct val="100000"/>
              </a:lnSpc>
              <a:spcBef>
                <a:spcPts val="100"/>
              </a:spcBef>
              <a:buFont typeface="Arial"/>
              <a:buChar char="•"/>
              <a:tabLst>
                <a:tab pos="405765" algn="l"/>
              </a:tabLst>
            </a:pPr>
            <a:endParaRPr lang="en-GB" sz="1600" i="1" dirty="0">
              <a:latin typeface="Calibri"/>
              <a:cs typeface="Calibri"/>
            </a:endParaRPr>
          </a:p>
          <a:p>
            <a:pPr marL="405765" indent="-354965">
              <a:lnSpc>
                <a:spcPct val="100000"/>
              </a:lnSpc>
              <a:spcBef>
                <a:spcPts val="100"/>
              </a:spcBef>
              <a:buFont typeface="Arial"/>
              <a:buChar char="•"/>
              <a:tabLst>
                <a:tab pos="405765" algn="l"/>
              </a:tabLst>
            </a:pPr>
            <a:r>
              <a:rPr lang="en-GB" sz="1600" i="1" dirty="0">
                <a:latin typeface="Calibri"/>
                <a:cs typeface="Calibri"/>
              </a:rPr>
              <a:t>Yet we grow crops as our grandparents used to. This is to say we grow for flavour, looks &amp; taste and of course Shelf life.</a:t>
            </a:r>
            <a:endParaRPr sz="1600" i="1" dirty="0">
              <a:latin typeface="Calibri"/>
              <a:cs typeface="Calibri"/>
            </a:endParaRPr>
          </a:p>
        </p:txBody>
      </p:sp>
      <p:pic>
        <p:nvPicPr>
          <p:cNvPr id="16" name="object 16"/>
          <p:cNvPicPr/>
          <p:nvPr/>
        </p:nvPicPr>
        <p:blipFill>
          <a:blip r:embed="rId4" cstate="print"/>
          <a:stretch>
            <a:fillRect/>
          </a:stretch>
        </p:blipFill>
        <p:spPr>
          <a:xfrm>
            <a:off x="9668140" y="922931"/>
            <a:ext cx="798113" cy="664431"/>
          </a:xfrm>
          <a:prstGeom prst="rect">
            <a:avLst/>
          </a:prstGeom>
        </p:spPr>
      </p:pic>
      <p:sp>
        <p:nvSpPr>
          <p:cNvPr id="17" name="object 17"/>
          <p:cNvSpPr txBox="1">
            <a:spLocks noGrp="1"/>
          </p:cNvSpPr>
          <p:nvPr>
            <p:ph type="title"/>
          </p:nvPr>
        </p:nvSpPr>
        <p:spPr>
          <a:xfrm>
            <a:off x="1241147" y="937227"/>
            <a:ext cx="8018145" cy="769620"/>
          </a:xfrm>
          <a:prstGeom prst="rect">
            <a:avLst/>
          </a:prstGeom>
          <a:ln w="33528">
            <a:solidFill>
              <a:srgbClr val="000000"/>
            </a:solidFill>
          </a:ln>
        </p:spPr>
        <p:txBody>
          <a:bodyPr vert="horz" wrap="square" lIns="0" tIns="0" rIns="0" bIns="0" rtlCol="0">
            <a:spAutoFit/>
          </a:bodyPr>
          <a:lstStyle/>
          <a:p>
            <a:pPr marL="116839" algn="ctr">
              <a:lnSpc>
                <a:spcPts val="4745"/>
              </a:lnSpc>
            </a:pPr>
            <a:r>
              <a:rPr sz="4200" i="0" u="none" dirty="0">
                <a:latin typeface="Calibri"/>
                <a:cs typeface="Calibri"/>
              </a:rPr>
              <a:t>THE</a:t>
            </a:r>
            <a:r>
              <a:rPr sz="4200" i="0" u="none" spc="-120" dirty="0">
                <a:latin typeface="Calibri"/>
                <a:cs typeface="Calibri"/>
              </a:rPr>
              <a:t> </a:t>
            </a:r>
            <a:r>
              <a:rPr sz="4200" i="0" u="none" dirty="0">
                <a:latin typeface="Calibri"/>
                <a:cs typeface="Calibri"/>
              </a:rPr>
              <a:t>TEAM</a:t>
            </a:r>
            <a:r>
              <a:rPr sz="4200" i="0" u="none" spc="-175" dirty="0">
                <a:latin typeface="Calibri"/>
                <a:cs typeface="Calibri"/>
              </a:rPr>
              <a:t> </a:t>
            </a:r>
            <a:r>
              <a:rPr sz="4200" i="0" u="none" dirty="0">
                <a:latin typeface="Calibri"/>
                <a:cs typeface="Calibri"/>
              </a:rPr>
              <a:t>BEHIND</a:t>
            </a:r>
            <a:r>
              <a:rPr sz="4200" i="0" u="none" spc="-150" dirty="0">
                <a:latin typeface="Calibri"/>
                <a:cs typeface="Calibri"/>
              </a:rPr>
              <a:t> </a:t>
            </a:r>
            <a:r>
              <a:rPr sz="4200" i="0" u="none" spc="-25" dirty="0">
                <a:latin typeface="Calibri"/>
                <a:cs typeface="Calibri"/>
              </a:rPr>
              <a:t>US</a:t>
            </a:r>
            <a:endParaRPr sz="4200">
              <a:latin typeface="Calibri"/>
              <a:cs typeface="Calibri"/>
            </a:endParaRPr>
          </a:p>
        </p:txBody>
      </p:sp>
      <p:sp>
        <p:nvSpPr>
          <p:cNvPr id="18" name="object 18"/>
          <p:cNvSpPr txBox="1"/>
          <p:nvPr/>
        </p:nvSpPr>
        <p:spPr>
          <a:xfrm>
            <a:off x="9786274" y="6406563"/>
            <a:ext cx="93345" cy="186690"/>
          </a:xfrm>
          <a:prstGeom prst="rect">
            <a:avLst/>
          </a:prstGeom>
        </p:spPr>
        <p:txBody>
          <a:bodyPr vert="horz" wrap="square" lIns="0" tIns="13335" rIns="0" bIns="0" rtlCol="0">
            <a:spAutoFit/>
          </a:bodyPr>
          <a:lstStyle/>
          <a:p>
            <a:pPr marL="12700">
              <a:lnSpc>
                <a:spcPct val="100000"/>
              </a:lnSpc>
              <a:spcBef>
                <a:spcPts val="105"/>
              </a:spcBef>
            </a:pPr>
            <a:r>
              <a:rPr sz="1050" spc="-50" dirty="0">
                <a:solidFill>
                  <a:srgbClr val="888888"/>
                </a:solidFill>
                <a:latin typeface="Calibri"/>
                <a:cs typeface="Calibri"/>
              </a:rPr>
              <a:t>8</a:t>
            </a:r>
            <a:endParaRPr sz="1050">
              <a:latin typeface="Calibri"/>
              <a:cs typeface="Calibri"/>
            </a:endParaRPr>
          </a:p>
        </p:txBody>
      </p:sp>
      <p:grpSp>
        <p:nvGrpSpPr>
          <p:cNvPr id="19" name="object 19"/>
          <p:cNvGrpSpPr/>
          <p:nvPr/>
        </p:nvGrpSpPr>
        <p:grpSpPr>
          <a:xfrm>
            <a:off x="9663683" y="6342125"/>
            <a:ext cx="337185" cy="333375"/>
            <a:chOff x="9663683" y="6342125"/>
            <a:chExt cx="337185" cy="333375"/>
          </a:xfrm>
        </p:grpSpPr>
        <p:pic>
          <p:nvPicPr>
            <p:cNvPr id="20" name="object 20"/>
            <p:cNvPicPr/>
            <p:nvPr/>
          </p:nvPicPr>
          <p:blipFill>
            <a:blip r:embed="rId5" cstate="print"/>
            <a:stretch>
              <a:fillRect/>
            </a:stretch>
          </p:blipFill>
          <p:spPr>
            <a:xfrm>
              <a:off x="9663683" y="6342887"/>
              <a:ext cx="336803" cy="332231"/>
            </a:xfrm>
            <a:prstGeom prst="rect">
              <a:avLst/>
            </a:prstGeom>
          </p:spPr>
        </p:pic>
        <p:sp>
          <p:nvSpPr>
            <p:cNvPr id="21" name="object 21"/>
            <p:cNvSpPr/>
            <p:nvPr/>
          </p:nvSpPr>
          <p:spPr>
            <a:xfrm>
              <a:off x="9671303" y="6347459"/>
              <a:ext cx="323215" cy="321945"/>
            </a:xfrm>
            <a:custGeom>
              <a:avLst/>
              <a:gdLst/>
              <a:ahLst/>
              <a:cxnLst/>
              <a:rect l="l" t="t" r="r" b="b"/>
              <a:pathLst>
                <a:path w="323215" h="321945">
                  <a:moveTo>
                    <a:pt x="0" y="161543"/>
                  </a:moveTo>
                  <a:lnTo>
                    <a:pt x="5827" y="118356"/>
                  </a:lnTo>
                  <a:lnTo>
                    <a:pt x="22239" y="79699"/>
                  </a:lnTo>
                  <a:lnTo>
                    <a:pt x="47625" y="47053"/>
                  </a:lnTo>
                  <a:lnTo>
                    <a:pt x="80376" y="21900"/>
                  </a:lnTo>
                  <a:lnTo>
                    <a:pt x="118886" y="5722"/>
                  </a:lnTo>
                  <a:lnTo>
                    <a:pt x="161544" y="0"/>
                  </a:lnTo>
                  <a:lnTo>
                    <a:pt x="204201" y="5722"/>
                  </a:lnTo>
                  <a:lnTo>
                    <a:pt x="242711" y="21900"/>
                  </a:lnTo>
                  <a:lnTo>
                    <a:pt x="275463" y="47053"/>
                  </a:lnTo>
                  <a:lnTo>
                    <a:pt x="300848" y="79699"/>
                  </a:lnTo>
                  <a:lnTo>
                    <a:pt x="317260" y="118356"/>
                  </a:lnTo>
                  <a:lnTo>
                    <a:pt x="323088" y="161543"/>
                  </a:lnTo>
                  <a:lnTo>
                    <a:pt x="314773" y="212128"/>
                  </a:lnTo>
                  <a:lnTo>
                    <a:pt x="291681" y="256056"/>
                  </a:lnTo>
                  <a:lnTo>
                    <a:pt x="256592" y="290693"/>
                  </a:lnTo>
                  <a:lnTo>
                    <a:pt x="212287" y="313407"/>
                  </a:lnTo>
                  <a:lnTo>
                    <a:pt x="161544" y="321563"/>
                  </a:lnTo>
                  <a:lnTo>
                    <a:pt x="110800" y="313407"/>
                  </a:lnTo>
                  <a:lnTo>
                    <a:pt x="66495" y="290693"/>
                  </a:lnTo>
                  <a:lnTo>
                    <a:pt x="31406" y="256056"/>
                  </a:lnTo>
                  <a:lnTo>
                    <a:pt x="8314" y="212128"/>
                  </a:lnTo>
                  <a:lnTo>
                    <a:pt x="0" y="161543"/>
                  </a:lnTo>
                </a:path>
              </a:pathLst>
            </a:custGeom>
            <a:ln w="10668">
              <a:solidFill>
                <a:srgbClr val="162C51"/>
              </a:solidFill>
            </a:ln>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2212" y="925068"/>
            <a:ext cx="3169919" cy="5443728"/>
          </a:xfrm>
          <a:prstGeom prst="rect">
            <a:avLst/>
          </a:prstGeom>
        </p:spPr>
      </p:pic>
      <p:pic>
        <p:nvPicPr>
          <p:cNvPr id="3" name="object 3"/>
          <p:cNvPicPr/>
          <p:nvPr/>
        </p:nvPicPr>
        <p:blipFill>
          <a:blip r:embed="rId3" cstate="print"/>
          <a:stretch>
            <a:fillRect/>
          </a:stretch>
        </p:blipFill>
        <p:spPr>
          <a:xfrm>
            <a:off x="3418332" y="925068"/>
            <a:ext cx="3243071" cy="2691383"/>
          </a:xfrm>
          <a:prstGeom prst="rect">
            <a:avLst/>
          </a:prstGeom>
        </p:spPr>
      </p:pic>
      <p:pic>
        <p:nvPicPr>
          <p:cNvPr id="4" name="object 4"/>
          <p:cNvPicPr/>
          <p:nvPr/>
        </p:nvPicPr>
        <p:blipFill>
          <a:blip r:embed="rId4" cstate="print"/>
          <a:stretch>
            <a:fillRect/>
          </a:stretch>
        </p:blipFill>
        <p:spPr>
          <a:xfrm>
            <a:off x="6848856" y="944880"/>
            <a:ext cx="3233927" cy="2689859"/>
          </a:xfrm>
          <a:prstGeom prst="rect">
            <a:avLst/>
          </a:prstGeom>
        </p:spPr>
      </p:pic>
      <p:pic>
        <p:nvPicPr>
          <p:cNvPr id="5" name="object 5"/>
          <p:cNvPicPr/>
          <p:nvPr/>
        </p:nvPicPr>
        <p:blipFill>
          <a:blip r:embed="rId5" cstate="print"/>
          <a:stretch>
            <a:fillRect/>
          </a:stretch>
        </p:blipFill>
        <p:spPr>
          <a:xfrm>
            <a:off x="3418332" y="3656076"/>
            <a:ext cx="3243071" cy="2691383"/>
          </a:xfrm>
          <a:prstGeom prst="rect">
            <a:avLst/>
          </a:prstGeom>
        </p:spPr>
      </p:pic>
      <p:sp>
        <p:nvSpPr>
          <p:cNvPr id="6" name="object 6"/>
          <p:cNvSpPr txBox="1"/>
          <p:nvPr/>
        </p:nvSpPr>
        <p:spPr>
          <a:xfrm>
            <a:off x="6916978" y="4664586"/>
            <a:ext cx="3085465" cy="1928495"/>
          </a:xfrm>
          <a:prstGeom prst="rect">
            <a:avLst/>
          </a:prstGeom>
        </p:spPr>
        <p:txBody>
          <a:bodyPr vert="horz" wrap="square" lIns="0" tIns="13335" rIns="0" bIns="0" rtlCol="0">
            <a:spAutoFit/>
          </a:bodyPr>
          <a:lstStyle/>
          <a:p>
            <a:pPr marL="12700" marR="5080" algn="just">
              <a:lnSpc>
                <a:spcPct val="100000"/>
              </a:lnSpc>
              <a:spcBef>
                <a:spcPts val="105"/>
              </a:spcBef>
            </a:pPr>
            <a:r>
              <a:rPr sz="1050" dirty="0">
                <a:latin typeface="Calibri"/>
                <a:cs typeface="Calibri"/>
              </a:rPr>
              <a:t>Crunchberg</a:t>
            </a:r>
            <a:r>
              <a:rPr sz="1050" spc="110" dirty="0">
                <a:latin typeface="Calibri"/>
                <a:cs typeface="Calibri"/>
              </a:rPr>
              <a:t> </a:t>
            </a:r>
            <a:r>
              <a:rPr sz="1050" dirty="0">
                <a:latin typeface="Calibri"/>
                <a:cs typeface="Calibri"/>
              </a:rPr>
              <a:t>is</a:t>
            </a:r>
            <a:r>
              <a:rPr sz="1050" spc="120" dirty="0">
                <a:latin typeface="Calibri"/>
                <a:cs typeface="Calibri"/>
              </a:rPr>
              <a:t> </a:t>
            </a:r>
            <a:r>
              <a:rPr sz="1050" dirty="0">
                <a:latin typeface="Calibri"/>
                <a:cs typeface="Calibri"/>
              </a:rPr>
              <a:t>a</a:t>
            </a:r>
            <a:r>
              <a:rPr sz="1050" spc="135" dirty="0">
                <a:latin typeface="Calibri"/>
                <a:cs typeface="Calibri"/>
              </a:rPr>
              <a:t> </a:t>
            </a:r>
            <a:r>
              <a:rPr sz="1050" dirty="0">
                <a:latin typeface="Calibri"/>
                <a:cs typeface="Calibri"/>
              </a:rPr>
              <a:t>new</a:t>
            </a:r>
            <a:r>
              <a:rPr sz="1050" spc="135" dirty="0">
                <a:latin typeface="Calibri"/>
                <a:cs typeface="Calibri"/>
              </a:rPr>
              <a:t> </a:t>
            </a:r>
            <a:r>
              <a:rPr sz="1050" dirty="0">
                <a:latin typeface="Calibri"/>
                <a:cs typeface="Calibri"/>
              </a:rPr>
              <a:t>unique</a:t>
            </a:r>
            <a:r>
              <a:rPr sz="1050" spc="120" dirty="0">
                <a:latin typeface="Calibri"/>
                <a:cs typeface="Calibri"/>
              </a:rPr>
              <a:t> </a:t>
            </a:r>
            <a:r>
              <a:rPr sz="1050" dirty="0">
                <a:latin typeface="Calibri"/>
                <a:cs typeface="Calibri"/>
              </a:rPr>
              <a:t>lettuce</a:t>
            </a:r>
            <a:r>
              <a:rPr sz="1050" spc="120" dirty="0">
                <a:latin typeface="Calibri"/>
                <a:cs typeface="Calibri"/>
              </a:rPr>
              <a:t> </a:t>
            </a:r>
            <a:r>
              <a:rPr sz="1050" dirty="0">
                <a:latin typeface="Calibri"/>
                <a:cs typeface="Calibri"/>
              </a:rPr>
              <a:t>with</a:t>
            </a:r>
            <a:r>
              <a:rPr sz="1050" spc="125" dirty="0">
                <a:latin typeface="Calibri"/>
                <a:cs typeface="Calibri"/>
              </a:rPr>
              <a:t> </a:t>
            </a:r>
            <a:r>
              <a:rPr sz="1050" dirty="0">
                <a:latin typeface="Calibri"/>
                <a:cs typeface="Calibri"/>
              </a:rPr>
              <a:t>a</a:t>
            </a:r>
            <a:r>
              <a:rPr sz="1050" spc="135" dirty="0">
                <a:latin typeface="Calibri"/>
                <a:cs typeface="Calibri"/>
              </a:rPr>
              <a:t> </a:t>
            </a:r>
            <a:r>
              <a:rPr sz="1050" spc="-10" dirty="0">
                <a:latin typeface="Calibri"/>
                <a:cs typeface="Calibri"/>
              </a:rPr>
              <a:t>satisfyingly </a:t>
            </a:r>
            <a:r>
              <a:rPr sz="1050" spc="-20" dirty="0">
                <a:latin typeface="Calibri"/>
                <a:cs typeface="Calibri"/>
              </a:rPr>
              <a:t>crunchy,</a:t>
            </a:r>
            <a:r>
              <a:rPr sz="1050" spc="-35" dirty="0">
                <a:latin typeface="Calibri"/>
                <a:cs typeface="Calibri"/>
              </a:rPr>
              <a:t> </a:t>
            </a:r>
            <a:r>
              <a:rPr sz="1050" dirty="0">
                <a:latin typeface="Calibri"/>
                <a:cs typeface="Calibri"/>
              </a:rPr>
              <a:t>juicy</a:t>
            </a:r>
            <a:r>
              <a:rPr sz="1050" spc="-5" dirty="0">
                <a:latin typeface="Calibri"/>
                <a:cs typeface="Calibri"/>
              </a:rPr>
              <a:t> </a:t>
            </a:r>
            <a:r>
              <a:rPr sz="1050" dirty="0">
                <a:latin typeface="Calibri"/>
                <a:cs typeface="Calibri"/>
              </a:rPr>
              <a:t>bite.</a:t>
            </a:r>
            <a:r>
              <a:rPr sz="1050" spc="229" dirty="0">
                <a:latin typeface="Calibri"/>
                <a:cs typeface="Calibri"/>
              </a:rPr>
              <a:t> </a:t>
            </a:r>
            <a:r>
              <a:rPr sz="1050" b="1" dirty="0">
                <a:latin typeface="Calibri"/>
                <a:cs typeface="Calibri"/>
              </a:rPr>
              <a:t>100%</a:t>
            </a:r>
            <a:r>
              <a:rPr sz="1050" b="1" spc="-5" dirty="0">
                <a:latin typeface="Calibri"/>
                <a:cs typeface="Calibri"/>
              </a:rPr>
              <a:t> </a:t>
            </a:r>
            <a:r>
              <a:rPr sz="1050" b="1" spc="-10" dirty="0">
                <a:latin typeface="Calibri"/>
                <a:cs typeface="Calibri"/>
              </a:rPr>
              <a:t>taste,</a:t>
            </a:r>
            <a:r>
              <a:rPr sz="1050" b="1" spc="-20" dirty="0">
                <a:latin typeface="Calibri"/>
                <a:cs typeface="Calibri"/>
              </a:rPr>
              <a:t> </a:t>
            </a:r>
            <a:r>
              <a:rPr sz="1050" b="1" dirty="0">
                <a:latin typeface="Calibri"/>
                <a:cs typeface="Calibri"/>
              </a:rPr>
              <a:t>0% </a:t>
            </a:r>
            <a:r>
              <a:rPr sz="1050" b="1" spc="-10" dirty="0">
                <a:latin typeface="Calibri"/>
                <a:cs typeface="Calibri"/>
              </a:rPr>
              <a:t>chemicals</a:t>
            </a:r>
            <a:r>
              <a:rPr sz="1050" spc="-10" dirty="0">
                <a:latin typeface="Calibri"/>
                <a:cs typeface="Calibri"/>
              </a:rPr>
              <a:t>.</a:t>
            </a:r>
            <a:endParaRPr sz="1050">
              <a:latin typeface="Calibri"/>
              <a:cs typeface="Calibri"/>
            </a:endParaRPr>
          </a:p>
          <a:p>
            <a:pPr marL="12700" marR="5080" algn="just">
              <a:lnSpc>
                <a:spcPct val="100000"/>
              </a:lnSpc>
              <a:spcBef>
                <a:spcPts val="1270"/>
              </a:spcBef>
            </a:pPr>
            <a:r>
              <a:rPr sz="1050" dirty="0">
                <a:latin typeface="Calibri"/>
                <a:cs typeface="Calibri"/>
              </a:rPr>
              <a:t>With</a:t>
            </a:r>
            <a:r>
              <a:rPr sz="1050" spc="70" dirty="0">
                <a:latin typeface="Calibri"/>
                <a:cs typeface="Calibri"/>
              </a:rPr>
              <a:t> </a:t>
            </a:r>
            <a:r>
              <a:rPr sz="1050" dirty="0">
                <a:latin typeface="Calibri"/>
                <a:cs typeface="Calibri"/>
              </a:rPr>
              <a:t>thicker</a:t>
            </a:r>
            <a:r>
              <a:rPr sz="1050" spc="65" dirty="0">
                <a:latin typeface="Calibri"/>
                <a:cs typeface="Calibri"/>
              </a:rPr>
              <a:t> </a:t>
            </a:r>
            <a:r>
              <a:rPr sz="1050" dirty="0">
                <a:latin typeface="Calibri"/>
                <a:cs typeface="Calibri"/>
              </a:rPr>
              <a:t>structure,</a:t>
            </a:r>
            <a:r>
              <a:rPr sz="1050" spc="70" dirty="0">
                <a:latin typeface="Calibri"/>
                <a:cs typeface="Calibri"/>
              </a:rPr>
              <a:t> </a:t>
            </a:r>
            <a:r>
              <a:rPr sz="1050" dirty="0">
                <a:latin typeface="Calibri"/>
                <a:cs typeface="Calibri"/>
              </a:rPr>
              <a:t>the</a:t>
            </a:r>
            <a:r>
              <a:rPr sz="1050" spc="60" dirty="0">
                <a:latin typeface="Calibri"/>
                <a:cs typeface="Calibri"/>
              </a:rPr>
              <a:t> </a:t>
            </a:r>
            <a:r>
              <a:rPr sz="1050" dirty="0">
                <a:latin typeface="Calibri"/>
                <a:cs typeface="Calibri"/>
              </a:rPr>
              <a:t>leaves,</a:t>
            </a:r>
            <a:r>
              <a:rPr sz="1050" spc="70" dirty="0">
                <a:latin typeface="Calibri"/>
                <a:cs typeface="Calibri"/>
              </a:rPr>
              <a:t> </a:t>
            </a:r>
            <a:r>
              <a:rPr sz="1050" dirty="0">
                <a:latin typeface="Calibri"/>
                <a:cs typeface="Calibri"/>
              </a:rPr>
              <a:t>combined</a:t>
            </a:r>
            <a:r>
              <a:rPr sz="1050" spc="60" dirty="0">
                <a:latin typeface="Calibri"/>
                <a:cs typeface="Calibri"/>
              </a:rPr>
              <a:t> </a:t>
            </a:r>
            <a:r>
              <a:rPr sz="1050" dirty="0">
                <a:latin typeface="Calibri"/>
                <a:cs typeface="Calibri"/>
              </a:rPr>
              <a:t>with</a:t>
            </a:r>
            <a:r>
              <a:rPr sz="1050" spc="65" dirty="0">
                <a:latin typeface="Calibri"/>
                <a:cs typeface="Calibri"/>
              </a:rPr>
              <a:t> </a:t>
            </a:r>
            <a:r>
              <a:rPr sz="1050" spc="-20" dirty="0">
                <a:latin typeface="Calibri"/>
                <a:cs typeface="Calibri"/>
              </a:rPr>
              <a:t>their </a:t>
            </a:r>
            <a:r>
              <a:rPr sz="1050" dirty="0">
                <a:latin typeface="Calibri"/>
                <a:cs typeface="Calibri"/>
              </a:rPr>
              <a:t>attractively</a:t>
            </a:r>
            <a:r>
              <a:rPr sz="1050" spc="50" dirty="0">
                <a:latin typeface="Calibri"/>
                <a:cs typeface="Calibri"/>
              </a:rPr>
              <a:t> </a:t>
            </a:r>
            <a:r>
              <a:rPr sz="1050" dirty="0">
                <a:latin typeface="Calibri"/>
                <a:cs typeface="Calibri"/>
              </a:rPr>
              <a:t>frilled</a:t>
            </a:r>
            <a:r>
              <a:rPr sz="1050" spc="65" dirty="0">
                <a:latin typeface="Calibri"/>
                <a:cs typeface="Calibri"/>
              </a:rPr>
              <a:t> </a:t>
            </a:r>
            <a:r>
              <a:rPr sz="1050" dirty="0">
                <a:latin typeface="Calibri"/>
                <a:cs typeface="Calibri"/>
              </a:rPr>
              <a:t>edges,</a:t>
            </a:r>
            <a:r>
              <a:rPr sz="1050" spc="60" dirty="0">
                <a:latin typeface="Calibri"/>
                <a:cs typeface="Calibri"/>
              </a:rPr>
              <a:t> </a:t>
            </a:r>
            <a:r>
              <a:rPr sz="1050" dirty="0">
                <a:latin typeface="Calibri"/>
                <a:cs typeface="Calibri"/>
              </a:rPr>
              <a:t>makes</a:t>
            </a:r>
            <a:r>
              <a:rPr sz="1050" spc="55" dirty="0">
                <a:latin typeface="Calibri"/>
                <a:cs typeface="Calibri"/>
              </a:rPr>
              <a:t> </a:t>
            </a:r>
            <a:r>
              <a:rPr sz="1050" dirty="0">
                <a:latin typeface="Calibri"/>
                <a:cs typeface="Calibri"/>
              </a:rPr>
              <a:t>this</a:t>
            </a:r>
            <a:r>
              <a:rPr sz="1050" spc="65" dirty="0">
                <a:latin typeface="Calibri"/>
                <a:cs typeface="Calibri"/>
              </a:rPr>
              <a:t> </a:t>
            </a:r>
            <a:r>
              <a:rPr sz="1050" dirty="0">
                <a:latin typeface="Calibri"/>
                <a:cs typeface="Calibri"/>
              </a:rPr>
              <a:t>variety</a:t>
            </a:r>
            <a:r>
              <a:rPr sz="1050" spc="60" dirty="0">
                <a:latin typeface="Calibri"/>
                <a:cs typeface="Calibri"/>
              </a:rPr>
              <a:t> </a:t>
            </a:r>
            <a:r>
              <a:rPr sz="1050" spc="-10" dirty="0">
                <a:latin typeface="Calibri"/>
                <a:cs typeface="Calibri"/>
              </a:rPr>
              <a:t>particularly interesting</a:t>
            </a:r>
            <a:r>
              <a:rPr sz="1050" spc="-20" dirty="0">
                <a:latin typeface="Calibri"/>
                <a:cs typeface="Calibri"/>
              </a:rPr>
              <a:t> </a:t>
            </a:r>
            <a:r>
              <a:rPr sz="1050" dirty="0">
                <a:latin typeface="Calibri"/>
                <a:cs typeface="Calibri"/>
              </a:rPr>
              <a:t>for</a:t>
            </a:r>
            <a:r>
              <a:rPr sz="1050" spc="-10" dirty="0">
                <a:latin typeface="Calibri"/>
                <a:cs typeface="Calibri"/>
              </a:rPr>
              <a:t> </a:t>
            </a:r>
            <a:r>
              <a:rPr sz="1050" dirty="0">
                <a:latin typeface="Calibri"/>
                <a:cs typeface="Calibri"/>
              </a:rPr>
              <a:t>the</a:t>
            </a:r>
            <a:r>
              <a:rPr sz="1050" spc="-15" dirty="0">
                <a:latin typeface="Calibri"/>
                <a:cs typeface="Calibri"/>
              </a:rPr>
              <a:t> </a:t>
            </a:r>
            <a:r>
              <a:rPr sz="1050" spc="-10" dirty="0">
                <a:latin typeface="Calibri"/>
                <a:cs typeface="Calibri"/>
              </a:rPr>
              <a:t>foodservice</a:t>
            </a:r>
            <a:r>
              <a:rPr sz="1050" spc="-15" dirty="0">
                <a:latin typeface="Calibri"/>
                <a:cs typeface="Calibri"/>
              </a:rPr>
              <a:t> </a:t>
            </a:r>
            <a:r>
              <a:rPr sz="1050" dirty="0">
                <a:latin typeface="Calibri"/>
                <a:cs typeface="Calibri"/>
              </a:rPr>
              <a:t>sector</a:t>
            </a:r>
            <a:r>
              <a:rPr sz="1050" spc="-10" dirty="0">
                <a:latin typeface="Calibri"/>
                <a:cs typeface="Calibri"/>
              </a:rPr>
              <a:t> </a:t>
            </a:r>
            <a:r>
              <a:rPr sz="1050" dirty="0">
                <a:latin typeface="Calibri"/>
                <a:cs typeface="Calibri"/>
              </a:rPr>
              <a:t>because</a:t>
            </a:r>
            <a:r>
              <a:rPr sz="1050" spc="-25" dirty="0">
                <a:latin typeface="Calibri"/>
                <a:cs typeface="Calibri"/>
              </a:rPr>
              <a:t> </a:t>
            </a:r>
            <a:r>
              <a:rPr sz="1050" dirty="0">
                <a:latin typeface="Calibri"/>
                <a:cs typeface="Calibri"/>
              </a:rPr>
              <a:t>the</a:t>
            </a:r>
            <a:r>
              <a:rPr sz="1050" spc="-25" dirty="0">
                <a:latin typeface="Calibri"/>
                <a:cs typeface="Calibri"/>
              </a:rPr>
              <a:t> </a:t>
            </a:r>
            <a:r>
              <a:rPr sz="1050" spc="-10" dirty="0">
                <a:latin typeface="Calibri"/>
                <a:cs typeface="Calibri"/>
              </a:rPr>
              <a:t>leaves </a:t>
            </a:r>
            <a:r>
              <a:rPr sz="1050" dirty="0">
                <a:latin typeface="Calibri"/>
                <a:cs typeface="Calibri"/>
              </a:rPr>
              <a:t>can</a:t>
            </a:r>
            <a:r>
              <a:rPr sz="1050" spc="-30" dirty="0">
                <a:latin typeface="Calibri"/>
                <a:cs typeface="Calibri"/>
              </a:rPr>
              <a:t> </a:t>
            </a:r>
            <a:r>
              <a:rPr sz="1050" dirty="0">
                <a:latin typeface="Calibri"/>
                <a:cs typeface="Calibri"/>
              </a:rPr>
              <a:t>withstand</a:t>
            </a:r>
            <a:r>
              <a:rPr sz="1050" spc="-20" dirty="0">
                <a:latin typeface="Calibri"/>
                <a:cs typeface="Calibri"/>
              </a:rPr>
              <a:t> </a:t>
            </a:r>
            <a:r>
              <a:rPr sz="1050" dirty="0">
                <a:latin typeface="Calibri"/>
                <a:cs typeface="Calibri"/>
              </a:rPr>
              <a:t>heat</a:t>
            </a:r>
            <a:r>
              <a:rPr sz="1050" spc="-40" dirty="0">
                <a:latin typeface="Calibri"/>
                <a:cs typeface="Calibri"/>
              </a:rPr>
              <a:t> </a:t>
            </a:r>
            <a:r>
              <a:rPr sz="1050" spc="-10" dirty="0">
                <a:latin typeface="Calibri"/>
                <a:cs typeface="Calibri"/>
              </a:rPr>
              <a:t>better</a:t>
            </a:r>
            <a:r>
              <a:rPr sz="1050" spc="-35" dirty="0">
                <a:latin typeface="Calibri"/>
                <a:cs typeface="Calibri"/>
              </a:rPr>
              <a:t> </a:t>
            </a:r>
            <a:r>
              <a:rPr sz="1050" dirty="0">
                <a:latin typeface="Calibri"/>
                <a:cs typeface="Calibri"/>
              </a:rPr>
              <a:t>than</a:t>
            </a:r>
            <a:r>
              <a:rPr sz="1050" spc="-30" dirty="0">
                <a:latin typeface="Calibri"/>
                <a:cs typeface="Calibri"/>
              </a:rPr>
              <a:t> </a:t>
            </a:r>
            <a:r>
              <a:rPr sz="1050" dirty="0">
                <a:latin typeface="Calibri"/>
                <a:cs typeface="Calibri"/>
              </a:rPr>
              <a:t>any</a:t>
            </a:r>
            <a:r>
              <a:rPr sz="1050" spc="-25" dirty="0">
                <a:latin typeface="Calibri"/>
                <a:cs typeface="Calibri"/>
              </a:rPr>
              <a:t> </a:t>
            </a:r>
            <a:r>
              <a:rPr sz="1050" dirty="0">
                <a:latin typeface="Calibri"/>
                <a:cs typeface="Calibri"/>
              </a:rPr>
              <a:t>other</a:t>
            </a:r>
            <a:r>
              <a:rPr sz="1050" spc="-25" dirty="0">
                <a:latin typeface="Calibri"/>
                <a:cs typeface="Calibri"/>
              </a:rPr>
              <a:t> </a:t>
            </a:r>
            <a:r>
              <a:rPr sz="1050" spc="-10" dirty="0">
                <a:latin typeface="Calibri"/>
                <a:cs typeface="Calibri"/>
              </a:rPr>
              <a:t>lettuce</a:t>
            </a:r>
            <a:endParaRPr sz="1050">
              <a:latin typeface="Calibri"/>
              <a:cs typeface="Calibri"/>
            </a:endParaRPr>
          </a:p>
          <a:p>
            <a:pPr marL="12700" marR="5080" algn="just">
              <a:lnSpc>
                <a:spcPct val="100000"/>
              </a:lnSpc>
              <a:spcBef>
                <a:spcPts val="1265"/>
              </a:spcBef>
            </a:pPr>
            <a:r>
              <a:rPr sz="1050" dirty="0">
                <a:latin typeface="Calibri"/>
                <a:cs typeface="Calibri"/>
              </a:rPr>
              <a:t>Ideal</a:t>
            </a:r>
            <a:r>
              <a:rPr sz="1050" spc="130" dirty="0">
                <a:latin typeface="Calibri"/>
                <a:cs typeface="Calibri"/>
              </a:rPr>
              <a:t> </a:t>
            </a:r>
            <a:r>
              <a:rPr sz="1050" dirty="0">
                <a:latin typeface="Calibri"/>
                <a:cs typeface="Calibri"/>
              </a:rPr>
              <a:t>for</a:t>
            </a:r>
            <a:r>
              <a:rPr sz="1050" spc="140" dirty="0">
                <a:latin typeface="Calibri"/>
                <a:cs typeface="Calibri"/>
              </a:rPr>
              <a:t> </a:t>
            </a:r>
            <a:r>
              <a:rPr sz="1050" dirty="0">
                <a:latin typeface="Calibri"/>
                <a:cs typeface="Calibri"/>
              </a:rPr>
              <a:t>use</a:t>
            </a:r>
            <a:r>
              <a:rPr sz="1050" spc="125" dirty="0">
                <a:latin typeface="Calibri"/>
                <a:cs typeface="Calibri"/>
              </a:rPr>
              <a:t> </a:t>
            </a:r>
            <a:r>
              <a:rPr sz="1050" dirty="0">
                <a:latin typeface="Calibri"/>
                <a:cs typeface="Calibri"/>
              </a:rPr>
              <a:t>in</a:t>
            </a:r>
            <a:r>
              <a:rPr sz="1050" spc="140" dirty="0">
                <a:latin typeface="Calibri"/>
                <a:cs typeface="Calibri"/>
              </a:rPr>
              <a:t> </a:t>
            </a:r>
            <a:r>
              <a:rPr sz="1050" dirty="0">
                <a:latin typeface="Calibri"/>
                <a:cs typeface="Calibri"/>
              </a:rPr>
              <a:t>burgers</a:t>
            </a:r>
            <a:r>
              <a:rPr sz="1050" spc="125" dirty="0">
                <a:latin typeface="Calibri"/>
                <a:cs typeface="Calibri"/>
              </a:rPr>
              <a:t> </a:t>
            </a:r>
            <a:r>
              <a:rPr sz="1050" dirty="0">
                <a:latin typeface="Calibri"/>
                <a:cs typeface="Calibri"/>
              </a:rPr>
              <a:t>and</a:t>
            </a:r>
            <a:r>
              <a:rPr sz="1050" spc="125" dirty="0">
                <a:latin typeface="Calibri"/>
                <a:cs typeface="Calibri"/>
              </a:rPr>
              <a:t> </a:t>
            </a:r>
            <a:r>
              <a:rPr sz="1050" dirty="0">
                <a:latin typeface="Calibri"/>
                <a:cs typeface="Calibri"/>
              </a:rPr>
              <a:t>sandwiches</a:t>
            </a:r>
            <a:r>
              <a:rPr sz="1050" spc="130" dirty="0">
                <a:latin typeface="Calibri"/>
                <a:cs typeface="Calibri"/>
              </a:rPr>
              <a:t> </a:t>
            </a:r>
            <a:r>
              <a:rPr sz="1050" dirty="0">
                <a:latin typeface="Calibri"/>
                <a:cs typeface="Calibri"/>
              </a:rPr>
              <a:t>and</a:t>
            </a:r>
            <a:r>
              <a:rPr sz="1050" spc="135" dirty="0">
                <a:latin typeface="Calibri"/>
                <a:cs typeface="Calibri"/>
              </a:rPr>
              <a:t> </a:t>
            </a:r>
            <a:r>
              <a:rPr sz="1050" dirty="0">
                <a:latin typeface="Calibri"/>
                <a:cs typeface="Calibri"/>
              </a:rPr>
              <a:t>also</a:t>
            </a:r>
            <a:r>
              <a:rPr sz="1050" spc="140" dirty="0">
                <a:latin typeface="Calibri"/>
                <a:cs typeface="Calibri"/>
              </a:rPr>
              <a:t> </a:t>
            </a:r>
            <a:r>
              <a:rPr sz="1050" spc="-20" dirty="0">
                <a:latin typeface="Calibri"/>
                <a:cs typeface="Calibri"/>
              </a:rPr>
              <a:t>very </a:t>
            </a:r>
            <a:r>
              <a:rPr sz="1050" dirty="0">
                <a:latin typeface="Calibri"/>
                <a:cs typeface="Calibri"/>
              </a:rPr>
              <a:t>suitable</a:t>
            </a:r>
            <a:r>
              <a:rPr sz="1050" spc="-20" dirty="0">
                <a:latin typeface="Calibri"/>
                <a:cs typeface="Calibri"/>
              </a:rPr>
              <a:t> </a:t>
            </a:r>
            <a:r>
              <a:rPr sz="1050" dirty="0">
                <a:latin typeface="Calibri"/>
                <a:cs typeface="Calibri"/>
              </a:rPr>
              <a:t>for</a:t>
            </a:r>
            <a:r>
              <a:rPr sz="1050" spc="-15" dirty="0">
                <a:latin typeface="Calibri"/>
                <a:cs typeface="Calibri"/>
              </a:rPr>
              <a:t> </a:t>
            </a:r>
            <a:r>
              <a:rPr sz="1050" dirty="0">
                <a:latin typeface="Calibri"/>
                <a:cs typeface="Calibri"/>
              </a:rPr>
              <a:t>Asian</a:t>
            </a:r>
            <a:r>
              <a:rPr sz="1050" spc="-25" dirty="0">
                <a:latin typeface="Calibri"/>
                <a:cs typeface="Calibri"/>
              </a:rPr>
              <a:t> </a:t>
            </a:r>
            <a:r>
              <a:rPr sz="1050" dirty="0">
                <a:latin typeface="Calibri"/>
                <a:cs typeface="Calibri"/>
              </a:rPr>
              <a:t>hotpots</a:t>
            </a:r>
            <a:r>
              <a:rPr sz="1050" spc="-10" dirty="0">
                <a:latin typeface="Calibri"/>
                <a:cs typeface="Calibri"/>
              </a:rPr>
              <a:t> </a:t>
            </a:r>
            <a:r>
              <a:rPr sz="1050" dirty="0">
                <a:latin typeface="Calibri"/>
                <a:cs typeface="Calibri"/>
              </a:rPr>
              <a:t>and</a:t>
            </a:r>
            <a:r>
              <a:rPr sz="1050" spc="-20" dirty="0">
                <a:latin typeface="Calibri"/>
                <a:cs typeface="Calibri"/>
              </a:rPr>
              <a:t> </a:t>
            </a:r>
            <a:r>
              <a:rPr sz="1050" spc="-10" dirty="0">
                <a:latin typeface="Calibri"/>
                <a:cs typeface="Calibri"/>
              </a:rPr>
              <a:t>stir-</a:t>
            </a:r>
            <a:r>
              <a:rPr sz="1050" dirty="0">
                <a:latin typeface="Calibri"/>
                <a:cs typeface="Calibri"/>
              </a:rPr>
              <a:t>fried</a:t>
            </a:r>
            <a:r>
              <a:rPr sz="1050" spc="-50" dirty="0">
                <a:latin typeface="Calibri"/>
                <a:cs typeface="Calibri"/>
              </a:rPr>
              <a:t> </a:t>
            </a:r>
            <a:r>
              <a:rPr sz="1050" spc="-10" dirty="0">
                <a:latin typeface="Calibri"/>
                <a:cs typeface="Calibri"/>
              </a:rPr>
              <a:t>dishes.</a:t>
            </a:r>
            <a:endParaRPr sz="1050">
              <a:latin typeface="Calibri"/>
              <a:cs typeface="Calibri"/>
            </a:endParaRPr>
          </a:p>
          <a:p>
            <a:pPr marR="119380" algn="r">
              <a:lnSpc>
                <a:spcPct val="100000"/>
              </a:lnSpc>
              <a:spcBef>
                <a:spcPts val="1100"/>
              </a:spcBef>
            </a:pPr>
            <a:r>
              <a:rPr sz="1050" spc="-25" dirty="0">
                <a:solidFill>
                  <a:srgbClr val="888888"/>
                </a:solidFill>
                <a:latin typeface="Calibri"/>
                <a:cs typeface="Calibri"/>
              </a:rPr>
              <a:t>32</a:t>
            </a:r>
            <a:endParaRPr sz="1050">
              <a:latin typeface="Calibri"/>
              <a:cs typeface="Calibri"/>
            </a:endParaRPr>
          </a:p>
        </p:txBody>
      </p:sp>
      <p:sp>
        <p:nvSpPr>
          <p:cNvPr id="7" name="object 7"/>
          <p:cNvSpPr txBox="1"/>
          <p:nvPr/>
        </p:nvSpPr>
        <p:spPr>
          <a:xfrm>
            <a:off x="6848856" y="3781044"/>
            <a:ext cx="3223260" cy="771525"/>
          </a:xfrm>
          <a:prstGeom prst="rect">
            <a:avLst/>
          </a:prstGeom>
          <a:ln w="33528">
            <a:solidFill>
              <a:srgbClr val="000000"/>
            </a:solidFill>
          </a:ln>
        </p:spPr>
        <p:txBody>
          <a:bodyPr vert="horz" wrap="square" lIns="0" tIns="161290" rIns="0" bIns="0" rtlCol="0">
            <a:spAutoFit/>
          </a:bodyPr>
          <a:lstStyle/>
          <a:p>
            <a:pPr marL="182880">
              <a:lnSpc>
                <a:spcPct val="100000"/>
              </a:lnSpc>
              <a:spcBef>
                <a:spcPts val="1270"/>
              </a:spcBef>
            </a:pPr>
            <a:r>
              <a:rPr sz="2450" dirty="0">
                <a:latin typeface="Calibri"/>
                <a:cs typeface="Calibri"/>
              </a:rPr>
              <a:t>WHY</a:t>
            </a:r>
            <a:r>
              <a:rPr sz="2450" spc="-105" dirty="0">
                <a:latin typeface="Calibri"/>
                <a:cs typeface="Calibri"/>
              </a:rPr>
              <a:t> </a:t>
            </a:r>
            <a:r>
              <a:rPr sz="2450" spc="-10" dirty="0">
                <a:latin typeface="Calibri"/>
                <a:cs typeface="Calibri"/>
              </a:rPr>
              <a:t>“CRUNCHBERG”?</a:t>
            </a:r>
            <a:endParaRPr sz="2450">
              <a:latin typeface="Calibri"/>
              <a:cs typeface="Calibri"/>
            </a:endParaRPr>
          </a:p>
        </p:txBody>
      </p:sp>
      <p:pic>
        <p:nvPicPr>
          <p:cNvPr id="8" name="object 8"/>
          <p:cNvPicPr/>
          <p:nvPr/>
        </p:nvPicPr>
        <p:blipFill>
          <a:blip r:embed="rId6" cstate="print"/>
          <a:stretch>
            <a:fillRect/>
          </a:stretch>
        </p:blipFill>
        <p:spPr>
          <a:xfrm>
            <a:off x="9468611" y="856488"/>
            <a:ext cx="1205483" cy="784859"/>
          </a:xfrm>
          <a:prstGeom prst="rect">
            <a:avLst/>
          </a:prstGeom>
        </p:spPr>
      </p:pic>
      <p:grpSp>
        <p:nvGrpSpPr>
          <p:cNvPr id="9" name="object 9"/>
          <p:cNvGrpSpPr/>
          <p:nvPr/>
        </p:nvGrpSpPr>
        <p:grpSpPr>
          <a:xfrm>
            <a:off x="9646919" y="6342125"/>
            <a:ext cx="334645" cy="333375"/>
            <a:chOff x="9646919" y="6342125"/>
            <a:chExt cx="334645" cy="333375"/>
          </a:xfrm>
        </p:grpSpPr>
        <p:pic>
          <p:nvPicPr>
            <p:cNvPr id="10" name="object 10"/>
            <p:cNvPicPr/>
            <p:nvPr/>
          </p:nvPicPr>
          <p:blipFill>
            <a:blip r:embed="rId7" cstate="print"/>
            <a:stretch>
              <a:fillRect/>
            </a:stretch>
          </p:blipFill>
          <p:spPr>
            <a:xfrm>
              <a:off x="9646919" y="6342887"/>
              <a:ext cx="333755" cy="332231"/>
            </a:xfrm>
            <a:prstGeom prst="rect">
              <a:avLst/>
            </a:prstGeom>
          </p:spPr>
        </p:pic>
        <p:sp>
          <p:nvSpPr>
            <p:cNvPr id="11" name="object 11"/>
            <p:cNvSpPr/>
            <p:nvPr/>
          </p:nvSpPr>
          <p:spPr>
            <a:xfrm>
              <a:off x="9653015" y="6347459"/>
              <a:ext cx="323215" cy="321945"/>
            </a:xfrm>
            <a:custGeom>
              <a:avLst/>
              <a:gdLst/>
              <a:ahLst/>
              <a:cxnLst/>
              <a:rect l="l" t="t" r="r" b="b"/>
              <a:pathLst>
                <a:path w="323215" h="321945">
                  <a:moveTo>
                    <a:pt x="0" y="161543"/>
                  </a:moveTo>
                  <a:lnTo>
                    <a:pt x="5827" y="118356"/>
                  </a:lnTo>
                  <a:lnTo>
                    <a:pt x="22239" y="79699"/>
                  </a:lnTo>
                  <a:lnTo>
                    <a:pt x="47625" y="47053"/>
                  </a:lnTo>
                  <a:lnTo>
                    <a:pt x="80376" y="21900"/>
                  </a:lnTo>
                  <a:lnTo>
                    <a:pt x="118886" y="5722"/>
                  </a:lnTo>
                  <a:lnTo>
                    <a:pt x="161544" y="0"/>
                  </a:lnTo>
                  <a:lnTo>
                    <a:pt x="204201" y="5722"/>
                  </a:lnTo>
                  <a:lnTo>
                    <a:pt x="242711" y="21900"/>
                  </a:lnTo>
                  <a:lnTo>
                    <a:pt x="275463" y="47053"/>
                  </a:lnTo>
                  <a:lnTo>
                    <a:pt x="300848" y="79699"/>
                  </a:lnTo>
                  <a:lnTo>
                    <a:pt x="317260" y="118356"/>
                  </a:lnTo>
                  <a:lnTo>
                    <a:pt x="323088" y="161543"/>
                  </a:lnTo>
                  <a:lnTo>
                    <a:pt x="314773" y="212128"/>
                  </a:lnTo>
                  <a:lnTo>
                    <a:pt x="291681" y="256056"/>
                  </a:lnTo>
                  <a:lnTo>
                    <a:pt x="256592" y="290693"/>
                  </a:lnTo>
                  <a:lnTo>
                    <a:pt x="212287" y="313407"/>
                  </a:lnTo>
                  <a:lnTo>
                    <a:pt x="161544" y="321563"/>
                  </a:lnTo>
                  <a:lnTo>
                    <a:pt x="110800" y="313407"/>
                  </a:lnTo>
                  <a:lnTo>
                    <a:pt x="66495" y="290693"/>
                  </a:lnTo>
                  <a:lnTo>
                    <a:pt x="31406" y="256056"/>
                  </a:lnTo>
                  <a:lnTo>
                    <a:pt x="8314" y="212128"/>
                  </a:lnTo>
                  <a:lnTo>
                    <a:pt x="0" y="161543"/>
                  </a:lnTo>
                </a:path>
              </a:pathLst>
            </a:custGeom>
            <a:ln w="10668">
              <a:solidFill>
                <a:srgbClr val="162C51"/>
              </a:solidFill>
            </a:ln>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668140" y="922931"/>
            <a:ext cx="798113" cy="664431"/>
          </a:xfrm>
          <a:prstGeom prst="rect">
            <a:avLst/>
          </a:prstGeom>
        </p:spPr>
      </p:pic>
      <p:sp>
        <p:nvSpPr>
          <p:cNvPr id="3" name="object 3"/>
          <p:cNvSpPr txBox="1">
            <a:spLocks noGrp="1"/>
          </p:cNvSpPr>
          <p:nvPr>
            <p:ph type="title"/>
          </p:nvPr>
        </p:nvSpPr>
        <p:spPr>
          <a:xfrm>
            <a:off x="963736" y="1017538"/>
            <a:ext cx="8019415" cy="769620"/>
          </a:xfrm>
          <a:prstGeom prst="rect">
            <a:avLst/>
          </a:prstGeom>
          <a:ln w="33528">
            <a:solidFill>
              <a:srgbClr val="000000"/>
            </a:solidFill>
          </a:ln>
        </p:spPr>
        <p:txBody>
          <a:bodyPr vert="horz" wrap="square" lIns="0" tIns="29845" rIns="0" bIns="0" rtlCol="0">
            <a:spAutoFit/>
          </a:bodyPr>
          <a:lstStyle/>
          <a:p>
            <a:pPr marR="453390" algn="ctr">
              <a:lnSpc>
                <a:spcPct val="100000"/>
              </a:lnSpc>
              <a:spcBef>
                <a:spcPts val="235"/>
              </a:spcBef>
            </a:pPr>
            <a:r>
              <a:rPr sz="4200" i="0" u="none" dirty="0">
                <a:latin typeface="Calibri"/>
                <a:cs typeface="Calibri"/>
              </a:rPr>
              <a:t>WHO</a:t>
            </a:r>
            <a:r>
              <a:rPr sz="4200" i="0" u="none" spc="-100" dirty="0">
                <a:latin typeface="Calibri"/>
                <a:cs typeface="Calibri"/>
              </a:rPr>
              <a:t> </a:t>
            </a:r>
            <a:r>
              <a:rPr sz="4200" i="0" u="none" dirty="0">
                <a:latin typeface="Calibri"/>
                <a:cs typeface="Calibri"/>
              </a:rPr>
              <a:t>ARE</a:t>
            </a:r>
            <a:r>
              <a:rPr sz="4200" i="0" u="none" spc="-110" dirty="0">
                <a:latin typeface="Calibri"/>
                <a:cs typeface="Calibri"/>
              </a:rPr>
              <a:t> </a:t>
            </a:r>
            <a:r>
              <a:rPr sz="4200" i="0" u="none" spc="-25" dirty="0">
                <a:latin typeface="Calibri"/>
                <a:cs typeface="Calibri"/>
              </a:rPr>
              <a:t>WE?</a:t>
            </a:r>
            <a:endParaRPr sz="4200">
              <a:latin typeface="Calibri"/>
              <a:cs typeface="Calibri"/>
            </a:endParaRPr>
          </a:p>
        </p:txBody>
      </p:sp>
      <p:sp>
        <p:nvSpPr>
          <p:cNvPr id="4" name="object 4"/>
          <p:cNvSpPr txBox="1"/>
          <p:nvPr/>
        </p:nvSpPr>
        <p:spPr>
          <a:xfrm>
            <a:off x="281759" y="1870064"/>
            <a:ext cx="9383367" cy="5611023"/>
          </a:xfrm>
          <a:prstGeom prst="rect">
            <a:avLst/>
          </a:prstGeom>
        </p:spPr>
        <p:txBody>
          <a:bodyPr vert="horz" wrap="square" lIns="0" tIns="13970" rIns="0" bIns="0" rtlCol="0">
            <a:spAutoFit/>
          </a:bodyPr>
          <a:lstStyle/>
          <a:p>
            <a:pPr marL="737235" marR="5080">
              <a:lnSpc>
                <a:spcPct val="99200"/>
              </a:lnSpc>
              <a:spcBef>
                <a:spcPts val="110"/>
              </a:spcBef>
            </a:pPr>
            <a:r>
              <a:rPr sz="1600" b="1" i="1" dirty="0">
                <a:latin typeface="Cambria"/>
                <a:cs typeface="Cambria"/>
              </a:rPr>
              <a:t>We</a:t>
            </a:r>
            <a:r>
              <a:rPr sz="1600" b="1" i="1" spc="-30" dirty="0">
                <a:latin typeface="Cambria"/>
                <a:cs typeface="Cambria"/>
              </a:rPr>
              <a:t> </a:t>
            </a:r>
            <a:r>
              <a:rPr sz="1600" b="1" i="1" dirty="0">
                <a:latin typeface="Cambria"/>
                <a:cs typeface="Cambria"/>
              </a:rPr>
              <a:t>are</a:t>
            </a:r>
            <a:r>
              <a:rPr sz="1600" b="1" i="1" spc="-25" dirty="0">
                <a:latin typeface="Cambria"/>
                <a:cs typeface="Cambria"/>
              </a:rPr>
              <a:t> </a:t>
            </a:r>
            <a:r>
              <a:rPr sz="1600" b="1" i="1" dirty="0">
                <a:latin typeface="Cambria"/>
                <a:cs typeface="Cambria"/>
              </a:rPr>
              <a:t>innovators</a:t>
            </a:r>
            <a:r>
              <a:rPr sz="1600" b="1" i="1" spc="-25" dirty="0">
                <a:latin typeface="Cambria"/>
                <a:cs typeface="Cambria"/>
              </a:rPr>
              <a:t> </a:t>
            </a:r>
            <a:r>
              <a:rPr sz="1600" b="1" i="1" dirty="0">
                <a:latin typeface="Cambria"/>
                <a:cs typeface="Cambria"/>
              </a:rPr>
              <a:t>and</a:t>
            </a:r>
            <a:r>
              <a:rPr sz="1600" b="1" i="1" spc="-25" dirty="0">
                <a:latin typeface="Cambria"/>
                <a:cs typeface="Cambria"/>
              </a:rPr>
              <a:t> </a:t>
            </a:r>
            <a:r>
              <a:rPr sz="1600" b="1" i="1" dirty="0">
                <a:latin typeface="Cambria"/>
                <a:cs typeface="Cambria"/>
              </a:rPr>
              <a:t>think</a:t>
            </a:r>
            <a:r>
              <a:rPr sz="1600" b="1" i="1" spc="-25" dirty="0">
                <a:latin typeface="Cambria"/>
                <a:cs typeface="Cambria"/>
              </a:rPr>
              <a:t> </a:t>
            </a:r>
            <a:r>
              <a:rPr sz="1600" b="1" i="1" dirty="0">
                <a:latin typeface="Cambria"/>
                <a:cs typeface="Cambria"/>
              </a:rPr>
              <a:t>outside</a:t>
            </a:r>
            <a:r>
              <a:rPr sz="1600" b="1" i="1" spc="-25" dirty="0">
                <a:latin typeface="Cambria"/>
                <a:cs typeface="Cambria"/>
              </a:rPr>
              <a:t> </a:t>
            </a:r>
            <a:r>
              <a:rPr sz="1600" b="1" i="1" dirty="0">
                <a:latin typeface="Cambria"/>
                <a:cs typeface="Cambria"/>
              </a:rPr>
              <a:t>the</a:t>
            </a:r>
            <a:r>
              <a:rPr sz="1600" b="1" i="1" spc="-30" dirty="0">
                <a:latin typeface="Cambria"/>
                <a:cs typeface="Cambria"/>
              </a:rPr>
              <a:t> </a:t>
            </a:r>
            <a:r>
              <a:rPr sz="1600" b="1" i="1" dirty="0">
                <a:latin typeface="Cambria"/>
                <a:cs typeface="Cambria"/>
              </a:rPr>
              <a:t>box</a:t>
            </a:r>
            <a:r>
              <a:rPr sz="1600" b="1" i="1" spc="-25" dirty="0">
                <a:latin typeface="Cambria"/>
                <a:cs typeface="Cambria"/>
              </a:rPr>
              <a:t> </a:t>
            </a:r>
            <a:r>
              <a:rPr sz="1600" b="1" i="1" dirty="0">
                <a:latin typeface="Cambria"/>
                <a:cs typeface="Cambria"/>
              </a:rPr>
              <a:t>in</a:t>
            </a:r>
            <a:r>
              <a:rPr sz="1600" b="1" i="1" spc="-25" dirty="0">
                <a:latin typeface="Cambria"/>
                <a:cs typeface="Cambria"/>
              </a:rPr>
              <a:t> </a:t>
            </a:r>
            <a:r>
              <a:rPr sz="1600" b="1" i="1" dirty="0">
                <a:latin typeface="Cambria"/>
                <a:cs typeface="Cambria"/>
              </a:rPr>
              <a:t>every</a:t>
            </a:r>
            <a:r>
              <a:rPr sz="1600" b="1" i="1" spc="-25" dirty="0">
                <a:latin typeface="Cambria"/>
                <a:cs typeface="Cambria"/>
              </a:rPr>
              <a:t> </a:t>
            </a:r>
            <a:r>
              <a:rPr sz="1600" b="1" i="1" spc="-10" dirty="0">
                <a:latin typeface="Cambria"/>
                <a:cs typeface="Cambria"/>
              </a:rPr>
              <a:t>situation</a:t>
            </a:r>
            <a:r>
              <a:rPr sz="1600" b="1" i="1" spc="-15" dirty="0">
                <a:latin typeface="Cambria"/>
                <a:cs typeface="Cambria"/>
              </a:rPr>
              <a:t> </a:t>
            </a:r>
            <a:r>
              <a:rPr sz="1600" b="1" i="1" dirty="0">
                <a:latin typeface="Cambria"/>
                <a:cs typeface="Cambria"/>
              </a:rPr>
              <a:t>and</a:t>
            </a:r>
            <a:r>
              <a:rPr sz="1600" b="1" i="1" spc="-25" dirty="0">
                <a:latin typeface="Cambria"/>
                <a:cs typeface="Cambria"/>
              </a:rPr>
              <a:t> </a:t>
            </a:r>
            <a:r>
              <a:rPr sz="1600" b="1" i="1" dirty="0">
                <a:latin typeface="Cambria"/>
                <a:cs typeface="Cambria"/>
              </a:rPr>
              <a:t>we</a:t>
            </a:r>
            <a:r>
              <a:rPr sz="1600" b="1" i="1" spc="-30" dirty="0">
                <a:latin typeface="Cambria"/>
                <a:cs typeface="Cambria"/>
              </a:rPr>
              <a:t> </a:t>
            </a:r>
            <a:r>
              <a:rPr sz="1600" b="1" i="1" dirty="0">
                <a:latin typeface="Cambria"/>
                <a:cs typeface="Cambria"/>
              </a:rPr>
              <a:t>can</a:t>
            </a:r>
            <a:r>
              <a:rPr sz="1600" b="1" i="1" spc="-25" dirty="0">
                <a:latin typeface="Cambria"/>
                <a:cs typeface="Cambria"/>
              </a:rPr>
              <a:t> </a:t>
            </a:r>
            <a:r>
              <a:rPr sz="1600" b="1" i="1" dirty="0">
                <a:latin typeface="Cambria"/>
                <a:cs typeface="Cambria"/>
              </a:rPr>
              <a:t>find</a:t>
            </a:r>
            <a:r>
              <a:rPr sz="1600" b="1" i="1" spc="-25" dirty="0">
                <a:latin typeface="Cambria"/>
                <a:cs typeface="Cambria"/>
              </a:rPr>
              <a:t> </a:t>
            </a:r>
            <a:r>
              <a:rPr sz="1600" b="1" i="1" dirty="0">
                <a:latin typeface="Calibri Light"/>
                <a:cs typeface="Calibri Light"/>
              </a:rPr>
              <a:t>Solutions</a:t>
            </a:r>
            <a:r>
              <a:rPr sz="1600" b="1" i="1" spc="-20" dirty="0">
                <a:latin typeface="Calibri Light"/>
                <a:cs typeface="Calibri Light"/>
              </a:rPr>
              <a:t> </a:t>
            </a:r>
            <a:r>
              <a:rPr sz="1600" b="1" i="1" dirty="0">
                <a:latin typeface="Calibri Light"/>
                <a:cs typeface="Calibri Light"/>
              </a:rPr>
              <a:t>to</a:t>
            </a:r>
            <a:r>
              <a:rPr sz="1600" b="1" i="1" spc="-20" dirty="0">
                <a:latin typeface="Calibri Light"/>
                <a:cs typeface="Calibri Light"/>
              </a:rPr>
              <a:t> most </a:t>
            </a:r>
            <a:r>
              <a:rPr sz="1600" b="1" i="1" dirty="0">
                <a:latin typeface="Calibri Light"/>
                <a:cs typeface="Calibri Light"/>
              </a:rPr>
              <a:t>unexpected</a:t>
            </a:r>
            <a:r>
              <a:rPr sz="1600" b="1" i="1" spc="-30" dirty="0">
                <a:latin typeface="Calibri Light"/>
                <a:cs typeface="Calibri Light"/>
              </a:rPr>
              <a:t> </a:t>
            </a:r>
            <a:r>
              <a:rPr sz="1600" b="1" i="1" dirty="0">
                <a:latin typeface="Calibri Light"/>
                <a:cs typeface="Calibri Light"/>
              </a:rPr>
              <a:t>and</a:t>
            </a:r>
            <a:r>
              <a:rPr sz="1600" b="1" i="1" spc="-30" dirty="0">
                <a:latin typeface="Calibri Light"/>
                <a:cs typeface="Calibri Light"/>
              </a:rPr>
              <a:t> </a:t>
            </a:r>
            <a:r>
              <a:rPr sz="1600" b="1" i="1" dirty="0">
                <a:latin typeface="Calibri Light"/>
                <a:cs typeface="Calibri Light"/>
              </a:rPr>
              <a:t>even</a:t>
            </a:r>
            <a:r>
              <a:rPr sz="1600" b="1" i="1" spc="-30" dirty="0">
                <a:latin typeface="Calibri Light"/>
                <a:cs typeface="Calibri Light"/>
              </a:rPr>
              <a:t> </a:t>
            </a:r>
            <a:r>
              <a:rPr sz="1600" b="1" i="1" dirty="0">
                <a:latin typeface="Calibri Light"/>
                <a:cs typeface="Calibri Light"/>
              </a:rPr>
              <a:t>expected</a:t>
            </a:r>
            <a:r>
              <a:rPr sz="1600" b="1" i="1" spc="-30" dirty="0">
                <a:latin typeface="Calibri Light"/>
                <a:cs typeface="Calibri Light"/>
              </a:rPr>
              <a:t> </a:t>
            </a:r>
            <a:r>
              <a:rPr sz="1600" b="1" i="1" dirty="0">
                <a:latin typeface="Calibri Light"/>
                <a:cs typeface="Calibri Light"/>
              </a:rPr>
              <a:t>issues.</a:t>
            </a:r>
            <a:r>
              <a:rPr sz="1600" b="1" i="1" spc="-30" dirty="0">
                <a:latin typeface="Calibri Light"/>
                <a:cs typeface="Calibri Light"/>
              </a:rPr>
              <a:t> </a:t>
            </a:r>
            <a:r>
              <a:rPr sz="1600" b="1" i="1" dirty="0">
                <a:latin typeface="Calibri Light"/>
                <a:cs typeface="Calibri Light"/>
              </a:rPr>
              <a:t>Over</a:t>
            </a:r>
            <a:r>
              <a:rPr sz="1600" b="1" i="1" spc="-30" dirty="0">
                <a:latin typeface="Calibri Light"/>
                <a:cs typeface="Calibri Light"/>
              </a:rPr>
              <a:t> </a:t>
            </a:r>
            <a:r>
              <a:rPr sz="1600" b="1" i="1" dirty="0">
                <a:latin typeface="Calibri Light"/>
                <a:cs typeface="Calibri Light"/>
              </a:rPr>
              <a:t>the</a:t>
            </a:r>
            <a:r>
              <a:rPr sz="1600" b="1" i="1" spc="-30" dirty="0">
                <a:latin typeface="Calibri Light"/>
                <a:cs typeface="Calibri Light"/>
              </a:rPr>
              <a:t> </a:t>
            </a:r>
            <a:r>
              <a:rPr sz="1600" b="1" i="1" dirty="0">
                <a:latin typeface="Calibri Light"/>
                <a:cs typeface="Calibri Light"/>
              </a:rPr>
              <a:t>years</a:t>
            </a:r>
            <a:r>
              <a:rPr sz="1600" b="1" i="1" spc="-30" dirty="0">
                <a:latin typeface="Calibri Light"/>
                <a:cs typeface="Calibri Light"/>
              </a:rPr>
              <a:t> </a:t>
            </a:r>
            <a:r>
              <a:rPr sz="1600" b="1" i="1" dirty="0">
                <a:latin typeface="Calibri Light"/>
                <a:cs typeface="Calibri Light"/>
              </a:rPr>
              <a:t>we</a:t>
            </a:r>
            <a:r>
              <a:rPr sz="1600" b="1" i="1" spc="-30" dirty="0">
                <a:latin typeface="Calibri Light"/>
                <a:cs typeface="Calibri Light"/>
              </a:rPr>
              <a:t> </a:t>
            </a:r>
            <a:r>
              <a:rPr sz="1600" b="1" i="1" dirty="0">
                <a:latin typeface="Calibri Light"/>
                <a:cs typeface="Calibri Light"/>
              </a:rPr>
              <a:t>have</a:t>
            </a:r>
            <a:r>
              <a:rPr sz="1600" b="1" i="1" spc="-30" dirty="0">
                <a:latin typeface="Calibri Light"/>
                <a:cs typeface="Calibri Light"/>
              </a:rPr>
              <a:t> </a:t>
            </a:r>
            <a:r>
              <a:rPr sz="1600" b="1" i="1" dirty="0">
                <a:latin typeface="Calibri Light"/>
                <a:cs typeface="Calibri Light"/>
              </a:rPr>
              <a:t>found</a:t>
            </a:r>
            <a:r>
              <a:rPr sz="1600" b="1" i="1" spc="-30" dirty="0">
                <a:latin typeface="Calibri Light"/>
                <a:cs typeface="Calibri Light"/>
              </a:rPr>
              <a:t> </a:t>
            </a:r>
            <a:r>
              <a:rPr sz="1600" b="1" i="1" dirty="0">
                <a:latin typeface="Calibri Light"/>
                <a:cs typeface="Calibri Light"/>
              </a:rPr>
              <a:t>many</a:t>
            </a:r>
            <a:r>
              <a:rPr sz="1600" b="1" i="1" spc="-30" dirty="0">
                <a:latin typeface="Calibri Light"/>
                <a:cs typeface="Calibri Light"/>
              </a:rPr>
              <a:t> </a:t>
            </a:r>
            <a:r>
              <a:rPr sz="1600" b="1" i="1" dirty="0">
                <a:latin typeface="Calibri Light"/>
                <a:cs typeface="Calibri Light"/>
              </a:rPr>
              <a:t>solutions</a:t>
            </a:r>
            <a:r>
              <a:rPr sz="1600" b="1" i="1" spc="-30" dirty="0">
                <a:latin typeface="Calibri Light"/>
                <a:cs typeface="Calibri Light"/>
              </a:rPr>
              <a:t> </a:t>
            </a:r>
            <a:r>
              <a:rPr sz="1600" b="1" i="1" dirty="0">
                <a:latin typeface="Calibri Light"/>
                <a:cs typeface="Calibri Light"/>
              </a:rPr>
              <a:t>that</a:t>
            </a:r>
            <a:r>
              <a:rPr sz="1600" b="1" i="1" spc="-30" dirty="0">
                <a:latin typeface="Calibri Light"/>
                <a:cs typeface="Calibri Light"/>
              </a:rPr>
              <a:t> </a:t>
            </a:r>
            <a:r>
              <a:rPr sz="1600" b="1" i="1" dirty="0">
                <a:latin typeface="Calibri Light"/>
                <a:cs typeface="Calibri Light"/>
              </a:rPr>
              <a:t>improved</a:t>
            </a:r>
            <a:r>
              <a:rPr sz="1600" b="1" i="1" spc="-30" dirty="0">
                <a:latin typeface="Calibri Light"/>
                <a:cs typeface="Calibri Light"/>
              </a:rPr>
              <a:t> </a:t>
            </a:r>
            <a:r>
              <a:rPr sz="1600" b="1" i="1" spc="-10" dirty="0">
                <a:latin typeface="Calibri Light"/>
                <a:cs typeface="Calibri Light"/>
              </a:rPr>
              <a:t>growing </a:t>
            </a:r>
            <a:r>
              <a:rPr sz="1600" b="1" i="1" dirty="0">
                <a:latin typeface="Calibri Light"/>
                <a:cs typeface="Calibri Light"/>
              </a:rPr>
              <a:t>techniques.</a:t>
            </a:r>
            <a:r>
              <a:rPr sz="1600" b="1" i="1" spc="-30" dirty="0">
                <a:latin typeface="Calibri Light"/>
                <a:cs typeface="Calibri Light"/>
              </a:rPr>
              <a:t> </a:t>
            </a:r>
            <a:r>
              <a:rPr sz="1600" b="1" i="1" dirty="0">
                <a:latin typeface="Calibri Light"/>
                <a:cs typeface="Calibri Light"/>
              </a:rPr>
              <a:t>We</a:t>
            </a:r>
            <a:r>
              <a:rPr sz="1600" b="1" i="1" spc="-25" dirty="0">
                <a:latin typeface="Calibri Light"/>
                <a:cs typeface="Calibri Light"/>
              </a:rPr>
              <a:t> </a:t>
            </a:r>
            <a:r>
              <a:rPr sz="1600" b="1" i="1" dirty="0">
                <a:latin typeface="Calibri Light"/>
                <a:cs typeface="Calibri Light"/>
              </a:rPr>
              <a:t>have</a:t>
            </a:r>
            <a:r>
              <a:rPr sz="1600" b="1" i="1" spc="-25" dirty="0">
                <a:latin typeface="Calibri Light"/>
                <a:cs typeface="Calibri Light"/>
              </a:rPr>
              <a:t> </a:t>
            </a:r>
            <a:r>
              <a:rPr sz="1600" b="1" i="1" dirty="0">
                <a:latin typeface="Calibri Light"/>
                <a:cs typeface="Calibri Light"/>
              </a:rPr>
              <a:t>found</a:t>
            </a:r>
            <a:r>
              <a:rPr sz="1600" b="1" i="1" spc="-25" dirty="0">
                <a:latin typeface="Calibri Light"/>
                <a:cs typeface="Calibri Light"/>
              </a:rPr>
              <a:t> </a:t>
            </a:r>
            <a:r>
              <a:rPr sz="1600" b="1" i="1" dirty="0">
                <a:latin typeface="Calibri Light"/>
                <a:cs typeface="Calibri Light"/>
              </a:rPr>
              <a:t>in</a:t>
            </a:r>
            <a:r>
              <a:rPr sz="1600" b="1" i="1" spc="-25" dirty="0">
                <a:latin typeface="Calibri Light"/>
                <a:cs typeface="Calibri Light"/>
              </a:rPr>
              <a:t> </a:t>
            </a:r>
            <a:r>
              <a:rPr sz="1600" b="1" i="1" dirty="0">
                <a:latin typeface="Calibri Light"/>
                <a:cs typeface="Calibri Light"/>
              </a:rPr>
              <a:t>the</a:t>
            </a:r>
            <a:r>
              <a:rPr sz="1600" b="1" i="1" spc="-25" dirty="0">
                <a:latin typeface="Calibri Light"/>
                <a:cs typeface="Calibri Light"/>
              </a:rPr>
              <a:t> </a:t>
            </a:r>
            <a:r>
              <a:rPr sz="1600" b="1" i="1" dirty="0">
                <a:latin typeface="Calibri Light"/>
                <a:cs typeface="Calibri Light"/>
              </a:rPr>
              <a:t>last</a:t>
            </a:r>
            <a:r>
              <a:rPr sz="1600" b="1" i="1" spc="-30" dirty="0">
                <a:latin typeface="Calibri Light"/>
                <a:cs typeface="Calibri Light"/>
              </a:rPr>
              <a:t> </a:t>
            </a:r>
            <a:r>
              <a:rPr sz="1600" b="1" i="1" dirty="0">
                <a:latin typeface="Calibri Light"/>
                <a:cs typeface="Calibri Light"/>
              </a:rPr>
              <a:t>2</a:t>
            </a:r>
            <a:r>
              <a:rPr sz="1600" b="1" i="1" spc="-25" dirty="0">
                <a:latin typeface="Calibri Light"/>
                <a:cs typeface="Calibri Light"/>
              </a:rPr>
              <a:t> </a:t>
            </a:r>
            <a:r>
              <a:rPr sz="1600" b="1" i="1" dirty="0">
                <a:latin typeface="Calibri Light"/>
                <a:cs typeface="Calibri Light"/>
              </a:rPr>
              <a:t>years</a:t>
            </a:r>
            <a:r>
              <a:rPr sz="1600" b="1" i="1" spc="-25" dirty="0">
                <a:latin typeface="Calibri Light"/>
                <a:cs typeface="Calibri Light"/>
              </a:rPr>
              <a:t> </a:t>
            </a:r>
            <a:r>
              <a:rPr sz="1600" b="1" i="1" dirty="0">
                <a:latin typeface="Calibri Light"/>
                <a:cs typeface="Calibri Light"/>
              </a:rPr>
              <a:t>how</a:t>
            </a:r>
            <a:r>
              <a:rPr sz="1600" b="1" i="1" spc="-25" dirty="0">
                <a:latin typeface="Calibri Light"/>
                <a:cs typeface="Calibri Light"/>
              </a:rPr>
              <a:t> </a:t>
            </a:r>
            <a:r>
              <a:rPr sz="1600" b="1" i="1" dirty="0">
                <a:latin typeface="Calibri Light"/>
                <a:cs typeface="Calibri Light"/>
              </a:rPr>
              <a:t>to</a:t>
            </a:r>
            <a:r>
              <a:rPr sz="1600" b="1" i="1" spc="-25" dirty="0">
                <a:latin typeface="Calibri Light"/>
                <a:cs typeface="Calibri Light"/>
              </a:rPr>
              <a:t> </a:t>
            </a:r>
            <a:r>
              <a:rPr sz="1600" b="1" i="1" dirty="0">
                <a:latin typeface="Calibri Light"/>
                <a:cs typeface="Calibri Light"/>
              </a:rPr>
              <a:t>save</a:t>
            </a:r>
            <a:r>
              <a:rPr sz="1600" b="1" i="1" spc="-25" dirty="0">
                <a:latin typeface="Calibri Light"/>
                <a:cs typeface="Calibri Light"/>
              </a:rPr>
              <a:t> </a:t>
            </a:r>
            <a:r>
              <a:rPr sz="1600" b="1" i="1" dirty="0">
                <a:latin typeface="Calibri Light"/>
                <a:cs typeface="Calibri Light"/>
              </a:rPr>
              <a:t>capital</a:t>
            </a:r>
            <a:r>
              <a:rPr sz="1600" b="1" i="1" spc="-30" dirty="0">
                <a:latin typeface="Calibri Light"/>
                <a:cs typeface="Calibri Light"/>
              </a:rPr>
              <a:t> </a:t>
            </a:r>
            <a:r>
              <a:rPr sz="1600" b="1" i="1" dirty="0">
                <a:latin typeface="Calibri Light"/>
                <a:cs typeface="Calibri Light"/>
              </a:rPr>
              <a:t>and</a:t>
            </a:r>
            <a:r>
              <a:rPr sz="1600" b="1" i="1" spc="-25" dirty="0">
                <a:latin typeface="Calibri Light"/>
                <a:cs typeface="Calibri Light"/>
              </a:rPr>
              <a:t> </a:t>
            </a:r>
            <a:r>
              <a:rPr sz="1600" b="1" i="1" dirty="0">
                <a:latin typeface="Calibri Light"/>
                <a:cs typeface="Calibri Light"/>
              </a:rPr>
              <a:t>Opex</a:t>
            </a:r>
            <a:r>
              <a:rPr sz="1600" b="1" i="1" spc="-30" dirty="0">
                <a:latin typeface="Calibri Light"/>
                <a:cs typeface="Calibri Light"/>
              </a:rPr>
              <a:t> </a:t>
            </a:r>
            <a:r>
              <a:rPr sz="1600" b="1" i="1" dirty="0">
                <a:latin typeface="Calibri Light"/>
                <a:cs typeface="Calibri Light"/>
              </a:rPr>
              <a:t>in</a:t>
            </a:r>
            <a:r>
              <a:rPr sz="1600" b="1" i="1" spc="-25" dirty="0">
                <a:latin typeface="Calibri Light"/>
                <a:cs typeface="Calibri Light"/>
              </a:rPr>
              <a:t> </a:t>
            </a:r>
            <a:r>
              <a:rPr sz="1600" b="1" i="1" dirty="0">
                <a:latin typeface="Calibri Light"/>
                <a:cs typeface="Calibri Light"/>
              </a:rPr>
              <a:t>a</a:t>
            </a:r>
            <a:r>
              <a:rPr sz="1600" b="1" i="1" spc="-25" dirty="0">
                <a:latin typeface="Calibri Light"/>
                <a:cs typeface="Calibri Light"/>
              </a:rPr>
              <a:t> </a:t>
            </a:r>
            <a:r>
              <a:rPr sz="1600" b="1" i="1" dirty="0">
                <a:latin typeface="Calibri Light"/>
                <a:cs typeface="Calibri Light"/>
              </a:rPr>
              <a:t>warehouse</a:t>
            </a:r>
            <a:r>
              <a:rPr sz="1600" b="1" i="1" spc="-25" dirty="0">
                <a:latin typeface="Calibri Light"/>
                <a:cs typeface="Calibri Light"/>
              </a:rPr>
              <a:t> </a:t>
            </a:r>
            <a:r>
              <a:rPr sz="1600" b="1" i="1" dirty="0">
                <a:latin typeface="Calibri Light"/>
                <a:cs typeface="Calibri Light"/>
              </a:rPr>
              <a:t>Vertical</a:t>
            </a:r>
            <a:r>
              <a:rPr sz="1600" b="1" i="1" spc="-25" dirty="0">
                <a:latin typeface="Calibri Light"/>
                <a:cs typeface="Calibri Light"/>
              </a:rPr>
              <a:t> </a:t>
            </a:r>
            <a:r>
              <a:rPr sz="1600" b="1" i="1" spc="-10" dirty="0">
                <a:latin typeface="Calibri Light"/>
                <a:cs typeface="Calibri Light"/>
              </a:rPr>
              <a:t>Farm. </a:t>
            </a:r>
            <a:r>
              <a:rPr sz="1600" b="1" i="1" dirty="0">
                <a:latin typeface="Calibri Light"/>
                <a:cs typeface="Calibri Light"/>
              </a:rPr>
              <a:t>We</a:t>
            </a:r>
            <a:r>
              <a:rPr sz="1600" b="1" i="1" spc="-30" dirty="0">
                <a:latin typeface="Calibri Light"/>
                <a:cs typeface="Calibri Light"/>
              </a:rPr>
              <a:t> </a:t>
            </a:r>
            <a:r>
              <a:rPr sz="1600" b="1" i="1" dirty="0">
                <a:latin typeface="Calibri Light"/>
                <a:cs typeface="Calibri Light"/>
              </a:rPr>
              <a:t>have</a:t>
            </a:r>
            <a:r>
              <a:rPr sz="1600" b="1" i="1" spc="-25" dirty="0">
                <a:latin typeface="Calibri Light"/>
                <a:cs typeface="Calibri Light"/>
              </a:rPr>
              <a:t> </a:t>
            </a:r>
            <a:r>
              <a:rPr sz="1600" b="1" i="1" dirty="0">
                <a:latin typeface="Calibri Light"/>
                <a:cs typeface="Calibri Light"/>
              </a:rPr>
              <a:t>also</a:t>
            </a:r>
            <a:r>
              <a:rPr sz="1600" b="1" i="1" spc="-25" dirty="0">
                <a:latin typeface="Calibri Light"/>
                <a:cs typeface="Calibri Light"/>
              </a:rPr>
              <a:t> </a:t>
            </a:r>
            <a:r>
              <a:rPr sz="1600" b="1" i="1" dirty="0">
                <a:latin typeface="Calibri Light"/>
                <a:cs typeface="Calibri Light"/>
              </a:rPr>
              <a:t>transfered</a:t>
            </a:r>
            <a:r>
              <a:rPr sz="1600" b="1" i="1" spc="-25" dirty="0">
                <a:latin typeface="Calibri Light"/>
                <a:cs typeface="Calibri Light"/>
              </a:rPr>
              <a:t> </a:t>
            </a:r>
            <a:r>
              <a:rPr sz="1600" b="1" i="1" dirty="0">
                <a:latin typeface="Calibri Light"/>
                <a:cs typeface="Calibri Light"/>
              </a:rPr>
              <a:t>this</a:t>
            </a:r>
            <a:r>
              <a:rPr sz="1600" b="1" i="1" spc="-25" dirty="0">
                <a:latin typeface="Calibri Light"/>
                <a:cs typeface="Calibri Light"/>
              </a:rPr>
              <a:t> </a:t>
            </a:r>
            <a:r>
              <a:rPr sz="1600" b="1" i="1" dirty="0">
                <a:latin typeface="Calibri Light"/>
                <a:cs typeface="Calibri Light"/>
              </a:rPr>
              <a:t>to</a:t>
            </a:r>
            <a:r>
              <a:rPr sz="1600" b="1" i="1" spc="-25" dirty="0">
                <a:latin typeface="Calibri Light"/>
                <a:cs typeface="Calibri Light"/>
              </a:rPr>
              <a:t> </a:t>
            </a:r>
            <a:r>
              <a:rPr sz="1600" b="1" i="1" dirty="0">
                <a:latin typeface="Calibri Light"/>
                <a:cs typeface="Calibri Light"/>
              </a:rPr>
              <a:t>greenhouse</a:t>
            </a:r>
            <a:r>
              <a:rPr sz="1600" b="1" i="1" spc="-25" dirty="0">
                <a:latin typeface="Calibri Light"/>
                <a:cs typeface="Calibri Light"/>
              </a:rPr>
              <a:t> </a:t>
            </a:r>
            <a:r>
              <a:rPr sz="1600" b="1" i="1" dirty="0">
                <a:latin typeface="Calibri Light"/>
                <a:cs typeface="Calibri Light"/>
              </a:rPr>
              <a:t>growing.</a:t>
            </a:r>
            <a:r>
              <a:rPr sz="1600" b="1" i="1" spc="-25" dirty="0">
                <a:latin typeface="Calibri Light"/>
                <a:cs typeface="Calibri Light"/>
              </a:rPr>
              <a:t> </a:t>
            </a:r>
            <a:r>
              <a:rPr sz="1600" b="1" i="1" dirty="0">
                <a:latin typeface="Calibri Light"/>
                <a:cs typeface="Calibri Light"/>
              </a:rPr>
              <a:t>This</a:t>
            </a:r>
            <a:r>
              <a:rPr sz="1600" b="1" i="1" spc="-25" dirty="0">
                <a:latin typeface="Calibri Light"/>
                <a:cs typeface="Calibri Light"/>
              </a:rPr>
              <a:t> </a:t>
            </a:r>
            <a:r>
              <a:rPr sz="1600" b="1" i="1" dirty="0">
                <a:latin typeface="Calibri Light"/>
                <a:cs typeface="Calibri Light"/>
              </a:rPr>
              <a:t>is</a:t>
            </a:r>
            <a:r>
              <a:rPr sz="1600" b="1" i="1" spc="-25" dirty="0">
                <a:latin typeface="Calibri Light"/>
                <a:cs typeface="Calibri Light"/>
              </a:rPr>
              <a:t> </a:t>
            </a:r>
            <a:r>
              <a:rPr sz="1600" b="1" i="1" dirty="0">
                <a:latin typeface="Calibri Light"/>
                <a:cs typeface="Calibri Light"/>
              </a:rPr>
              <a:t>called</a:t>
            </a:r>
            <a:r>
              <a:rPr sz="1600" b="1" i="1" spc="-25" dirty="0">
                <a:latin typeface="Calibri Light"/>
                <a:cs typeface="Calibri Light"/>
              </a:rPr>
              <a:t> </a:t>
            </a:r>
            <a:r>
              <a:rPr sz="1600" b="1" i="1" dirty="0">
                <a:latin typeface="Calibri Light"/>
                <a:cs typeface="Calibri Light"/>
              </a:rPr>
              <a:t>COGS</a:t>
            </a:r>
            <a:r>
              <a:rPr sz="1600" b="1" i="1" spc="-30" dirty="0">
                <a:latin typeface="Calibri Light"/>
                <a:cs typeface="Calibri Light"/>
              </a:rPr>
              <a:t> </a:t>
            </a:r>
            <a:r>
              <a:rPr sz="1600" b="1" i="1" dirty="0">
                <a:latin typeface="Calibri Light"/>
                <a:cs typeface="Calibri Light"/>
              </a:rPr>
              <a:t>(cost</a:t>
            </a:r>
            <a:r>
              <a:rPr sz="1600" b="1" i="1" spc="-25" dirty="0">
                <a:latin typeface="Calibri Light"/>
                <a:cs typeface="Calibri Light"/>
              </a:rPr>
              <a:t> </a:t>
            </a:r>
            <a:r>
              <a:rPr sz="1600" b="1" i="1" dirty="0">
                <a:latin typeface="Calibri Light"/>
                <a:cs typeface="Calibri Light"/>
              </a:rPr>
              <a:t>of</a:t>
            </a:r>
            <a:r>
              <a:rPr sz="1600" b="1" i="1" spc="-25" dirty="0">
                <a:latin typeface="Calibri Light"/>
                <a:cs typeface="Calibri Light"/>
              </a:rPr>
              <a:t> </a:t>
            </a:r>
            <a:r>
              <a:rPr sz="1600" b="1" i="1" dirty="0">
                <a:latin typeface="Calibri Light"/>
                <a:cs typeface="Calibri Light"/>
              </a:rPr>
              <a:t>goods</a:t>
            </a:r>
            <a:r>
              <a:rPr sz="1600" b="1" i="1" spc="-25" dirty="0">
                <a:latin typeface="Calibri Light"/>
                <a:cs typeface="Calibri Light"/>
              </a:rPr>
              <a:t> </a:t>
            </a:r>
            <a:r>
              <a:rPr sz="1600" b="1" i="1" spc="-10" dirty="0">
                <a:latin typeface="Calibri Light"/>
                <a:cs typeface="Calibri Light"/>
              </a:rPr>
              <a:t>sold)</a:t>
            </a:r>
            <a:endParaRPr sz="1600" b="1" dirty="0">
              <a:latin typeface="Calibri Light"/>
              <a:cs typeface="Calibri Light"/>
            </a:endParaRPr>
          </a:p>
          <a:p>
            <a:pPr>
              <a:lnSpc>
                <a:spcPct val="100000"/>
              </a:lnSpc>
              <a:spcBef>
                <a:spcPts val="450"/>
              </a:spcBef>
            </a:pPr>
            <a:endParaRPr sz="1400" dirty="0">
              <a:latin typeface="Calibri Light"/>
              <a:cs typeface="Calibri Light"/>
            </a:endParaRPr>
          </a:p>
          <a:p>
            <a:pPr marL="737235">
              <a:lnSpc>
                <a:spcPct val="100000"/>
              </a:lnSpc>
              <a:spcBef>
                <a:spcPts val="5"/>
              </a:spcBef>
            </a:pPr>
            <a:r>
              <a:rPr sz="1600" b="0" i="1" dirty="0">
                <a:latin typeface="Calibri Light"/>
                <a:cs typeface="Calibri Light"/>
              </a:rPr>
              <a:t>We</a:t>
            </a:r>
            <a:r>
              <a:rPr sz="1600" b="0" i="1" spc="-30" dirty="0">
                <a:latin typeface="Calibri Light"/>
                <a:cs typeface="Calibri Light"/>
              </a:rPr>
              <a:t> </a:t>
            </a:r>
            <a:r>
              <a:rPr sz="1600" b="0" i="1" dirty="0">
                <a:latin typeface="Calibri Light"/>
                <a:cs typeface="Calibri Light"/>
              </a:rPr>
              <a:t>have</a:t>
            </a:r>
            <a:r>
              <a:rPr sz="1600" b="0" i="1" spc="-30" dirty="0">
                <a:latin typeface="Calibri Light"/>
                <a:cs typeface="Calibri Light"/>
              </a:rPr>
              <a:t> </a:t>
            </a:r>
            <a:r>
              <a:rPr sz="1600" b="0" i="1" dirty="0">
                <a:latin typeface="Calibri Light"/>
                <a:cs typeface="Calibri Light"/>
              </a:rPr>
              <a:t>1</a:t>
            </a:r>
            <a:r>
              <a:rPr sz="1600" b="0" i="1" spc="-25" dirty="0">
                <a:latin typeface="Calibri Light"/>
                <a:cs typeface="Calibri Light"/>
              </a:rPr>
              <a:t> </a:t>
            </a:r>
            <a:r>
              <a:rPr sz="1600" b="0" i="1" dirty="0">
                <a:latin typeface="Calibri Light"/>
                <a:cs typeface="Calibri Light"/>
              </a:rPr>
              <a:t>patent</a:t>
            </a:r>
            <a:r>
              <a:rPr sz="1600" b="0" i="1" spc="-30" dirty="0">
                <a:latin typeface="Calibri Light"/>
                <a:cs typeface="Calibri Light"/>
              </a:rPr>
              <a:t> </a:t>
            </a:r>
            <a:r>
              <a:rPr sz="1600" b="0" i="1" dirty="0">
                <a:latin typeface="Calibri Light"/>
                <a:cs typeface="Calibri Light"/>
              </a:rPr>
              <a:t>granted</a:t>
            </a:r>
            <a:r>
              <a:rPr sz="1600" b="0" i="1" spc="-25" dirty="0">
                <a:latin typeface="Calibri Light"/>
                <a:cs typeface="Calibri Light"/>
              </a:rPr>
              <a:t> </a:t>
            </a:r>
            <a:r>
              <a:rPr sz="1600" b="0" i="1" dirty="0">
                <a:latin typeface="Calibri Light"/>
                <a:cs typeface="Calibri Light"/>
              </a:rPr>
              <a:t>on</a:t>
            </a:r>
            <a:r>
              <a:rPr sz="1600" b="0" i="1" spc="-30" dirty="0">
                <a:latin typeface="Calibri Light"/>
                <a:cs typeface="Calibri Light"/>
              </a:rPr>
              <a:t> </a:t>
            </a:r>
            <a:r>
              <a:rPr sz="1600" b="0" i="1" dirty="0">
                <a:latin typeface="Calibri Light"/>
                <a:cs typeface="Calibri Light"/>
              </a:rPr>
              <a:t>LED</a:t>
            </a:r>
            <a:r>
              <a:rPr sz="1600" b="0" i="1" spc="-25" dirty="0">
                <a:latin typeface="Calibri Light"/>
                <a:cs typeface="Calibri Light"/>
              </a:rPr>
              <a:t> </a:t>
            </a:r>
            <a:r>
              <a:rPr sz="1600" b="0" i="1" dirty="0">
                <a:latin typeface="Calibri Light"/>
                <a:cs typeface="Calibri Light"/>
              </a:rPr>
              <a:t>Lighting</a:t>
            </a:r>
            <a:r>
              <a:rPr sz="1600" b="0" i="1" spc="-30" dirty="0">
                <a:latin typeface="Calibri Light"/>
                <a:cs typeface="Calibri Light"/>
              </a:rPr>
              <a:t> </a:t>
            </a:r>
            <a:r>
              <a:rPr sz="1600" b="0" i="1" dirty="0">
                <a:latin typeface="Calibri Light"/>
                <a:cs typeface="Calibri Light"/>
              </a:rPr>
              <a:t>that</a:t>
            </a:r>
            <a:r>
              <a:rPr sz="1600" b="0" i="1" spc="-25" dirty="0">
                <a:latin typeface="Calibri Light"/>
                <a:cs typeface="Calibri Light"/>
              </a:rPr>
              <a:t> </a:t>
            </a:r>
            <a:r>
              <a:rPr sz="1600" b="0" i="1" dirty="0">
                <a:latin typeface="Calibri Light"/>
                <a:cs typeface="Calibri Light"/>
              </a:rPr>
              <a:t>saves</a:t>
            </a:r>
            <a:r>
              <a:rPr sz="1600" b="0" i="1" spc="-30" dirty="0">
                <a:latin typeface="Calibri Light"/>
                <a:cs typeface="Calibri Light"/>
              </a:rPr>
              <a:t> </a:t>
            </a:r>
            <a:r>
              <a:rPr sz="1600" b="0" i="1" dirty="0">
                <a:latin typeface="Calibri Light"/>
                <a:cs typeface="Calibri Light"/>
              </a:rPr>
              <a:t>Capital,</a:t>
            </a:r>
            <a:r>
              <a:rPr sz="1600" b="0" i="1" spc="-25" dirty="0">
                <a:latin typeface="Calibri Light"/>
                <a:cs typeface="Calibri Light"/>
              </a:rPr>
              <a:t> </a:t>
            </a:r>
            <a:r>
              <a:rPr sz="1600" b="0" i="1" dirty="0">
                <a:latin typeface="Calibri Light"/>
                <a:cs typeface="Calibri Light"/>
              </a:rPr>
              <a:t>Opex</a:t>
            </a:r>
            <a:r>
              <a:rPr sz="1600" b="0" i="1" spc="-35" dirty="0">
                <a:latin typeface="Calibri Light"/>
                <a:cs typeface="Calibri Light"/>
              </a:rPr>
              <a:t> </a:t>
            </a:r>
            <a:r>
              <a:rPr sz="1600" b="0" i="1" dirty="0">
                <a:latin typeface="Calibri Light"/>
                <a:cs typeface="Calibri Light"/>
              </a:rPr>
              <a:t>and</a:t>
            </a:r>
            <a:r>
              <a:rPr sz="1600" b="0" i="1" spc="-25" dirty="0">
                <a:latin typeface="Calibri Light"/>
                <a:cs typeface="Calibri Light"/>
              </a:rPr>
              <a:t> </a:t>
            </a:r>
            <a:r>
              <a:rPr sz="1600" b="0" i="1" dirty="0">
                <a:latin typeface="Calibri Light"/>
                <a:cs typeface="Calibri Light"/>
              </a:rPr>
              <a:t>Carbon</a:t>
            </a:r>
            <a:r>
              <a:rPr sz="1600" b="0" i="1" spc="-30" dirty="0">
                <a:latin typeface="Calibri Light"/>
                <a:cs typeface="Calibri Light"/>
              </a:rPr>
              <a:t> </a:t>
            </a:r>
            <a:r>
              <a:rPr sz="1600" b="0" i="1" spc="-10" dirty="0">
                <a:latin typeface="Calibri Light"/>
                <a:cs typeface="Calibri Light"/>
              </a:rPr>
              <a:t>Emmisions.</a:t>
            </a:r>
            <a:endParaRPr sz="1600" dirty="0">
              <a:latin typeface="Calibri Light"/>
              <a:cs typeface="Calibri Light"/>
            </a:endParaRPr>
          </a:p>
          <a:p>
            <a:pPr marL="737235" marR="199390">
              <a:lnSpc>
                <a:spcPct val="100000"/>
              </a:lnSpc>
            </a:pPr>
            <a:r>
              <a:rPr sz="1600" b="0" i="1" dirty="0">
                <a:latin typeface="Calibri Light"/>
                <a:cs typeface="Calibri Light"/>
              </a:rPr>
              <a:t>We</a:t>
            </a:r>
            <a:r>
              <a:rPr sz="1600" b="0" i="1" spc="-30" dirty="0">
                <a:latin typeface="Calibri Light"/>
                <a:cs typeface="Calibri Light"/>
              </a:rPr>
              <a:t> </a:t>
            </a:r>
            <a:r>
              <a:rPr sz="1600" b="0" i="1" dirty="0">
                <a:latin typeface="Calibri Light"/>
                <a:cs typeface="Calibri Light"/>
              </a:rPr>
              <a:t>also</a:t>
            </a:r>
            <a:r>
              <a:rPr sz="1600" b="0" i="1" spc="-25" dirty="0">
                <a:latin typeface="Calibri Light"/>
                <a:cs typeface="Calibri Light"/>
              </a:rPr>
              <a:t> </a:t>
            </a:r>
            <a:r>
              <a:rPr sz="1600" b="0" i="1" dirty="0">
                <a:latin typeface="Calibri Light"/>
                <a:cs typeface="Calibri Light"/>
              </a:rPr>
              <a:t>have</a:t>
            </a:r>
            <a:r>
              <a:rPr sz="1600" b="0" i="1" spc="-25" dirty="0">
                <a:latin typeface="Calibri Light"/>
                <a:cs typeface="Calibri Light"/>
              </a:rPr>
              <a:t> </a:t>
            </a:r>
            <a:r>
              <a:rPr sz="1600" b="0" i="1" dirty="0">
                <a:latin typeface="Calibri Light"/>
                <a:cs typeface="Calibri Light"/>
              </a:rPr>
              <a:t>3</a:t>
            </a:r>
            <a:r>
              <a:rPr sz="1600" b="0" i="1" spc="-25" dirty="0">
                <a:latin typeface="Calibri Light"/>
                <a:cs typeface="Calibri Light"/>
              </a:rPr>
              <a:t> </a:t>
            </a:r>
            <a:r>
              <a:rPr sz="1600" b="0" i="1" dirty="0">
                <a:latin typeface="Calibri Light"/>
                <a:cs typeface="Calibri Light"/>
              </a:rPr>
              <a:t>patents</a:t>
            </a:r>
            <a:r>
              <a:rPr sz="1600" b="0" i="1" spc="-30" dirty="0">
                <a:latin typeface="Calibri Light"/>
                <a:cs typeface="Calibri Light"/>
              </a:rPr>
              <a:t> </a:t>
            </a:r>
            <a:r>
              <a:rPr sz="1600" b="0" i="1" dirty="0">
                <a:latin typeface="Calibri Light"/>
                <a:cs typeface="Calibri Light"/>
              </a:rPr>
              <a:t>pending</a:t>
            </a:r>
            <a:r>
              <a:rPr sz="1600" b="0" i="1" spc="-25" dirty="0">
                <a:latin typeface="Calibri Light"/>
                <a:cs typeface="Calibri Light"/>
              </a:rPr>
              <a:t> </a:t>
            </a:r>
            <a:r>
              <a:rPr sz="1600" b="0" i="1" dirty="0">
                <a:latin typeface="Calibri Light"/>
                <a:cs typeface="Calibri Light"/>
              </a:rPr>
              <a:t>all</a:t>
            </a:r>
            <a:r>
              <a:rPr sz="1600" b="0" i="1" spc="-25" dirty="0">
                <a:latin typeface="Calibri Light"/>
                <a:cs typeface="Calibri Light"/>
              </a:rPr>
              <a:t> </a:t>
            </a:r>
            <a:r>
              <a:rPr sz="1600" b="0" i="1" dirty="0">
                <a:latin typeface="Calibri Light"/>
                <a:cs typeface="Calibri Light"/>
              </a:rPr>
              <a:t>of</a:t>
            </a:r>
            <a:r>
              <a:rPr sz="1600" b="0" i="1" spc="-25" dirty="0">
                <a:latin typeface="Calibri Light"/>
                <a:cs typeface="Calibri Light"/>
              </a:rPr>
              <a:t> </a:t>
            </a:r>
            <a:r>
              <a:rPr sz="1600" b="0" i="1" dirty="0">
                <a:latin typeface="Calibri Light"/>
                <a:cs typeface="Calibri Light"/>
              </a:rPr>
              <a:t>these</a:t>
            </a:r>
            <a:r>
              <a:rPr sz="1600" b="0" i="1" spc="-30" dirty="0">
                <a:latin typeface="Calibri Light"/>
                <a:cs typeface="Calibri Light"/>
              </a:rPr>
              <a:t> </a:t>
            </a:r>
            <a:r>
              <a:rPr sz="1600" b="0" i="1" dirty="0">
                <a:latin typeface="Calibri Light"/>
                <a:cs typeface="Calibri Light"/>
              </a:rPr>
              <a:t>are</a:t>
            </a:r>
            <a:r>
              <a:rPr sz="1600" b="0" i="1" spc="-25" dirty="0">
                <a:latin typeface="Calibri Light"/>
                <a:cs typeface="Calibri Light"/>
              </a:rPr>
              <a:t> </a:t>
            </a:r>
            <a:r>
              <a:rPr sz="1600" b="0" i="1" dirty="0">
                <a:latin typeface="Calibri Light"/>
                <a:cs typeface="Calibri Light"/>
              </a:rPr>
              <a:t>with</a:t>
            </a:r>
            <a:r>
              <a:rPr sz="1600" b="0" i="1" spc="-25" dirty="0">
                <a:latin typeface="Calibri Light"/>
                <a:cs typeface="Calibri Light"/>
              </a:rPr>
              <a:t> </a:t>
            </a:r>
            <a:r>
              <a:rPr sz="1600" b="0" i="1" dirty="0">
                <a:latin typeface="Calibri Light"/>
                <a:cs typeface="Calibri Light"/>
              </a:rPr>
              <a:t>the</a:t>
            </a:r>
            <a:r>
              <a:rPr sz="1600" b="0" i="1" spc="-25" dirty="0">
                <a:latin typeface="Calibri Light"/>
                <a:cs typeface="Calibri Light"/>
              </a:rPr>
              <a:t> </a:t>
            </a:r>
            <a:r>
              <a:rPr sz="1600" b="0" i="1" dirty="0">
                <a:latin typeface="Calibri Light"/>
                <a:cs typeface="Calibri Light"/>
              </a:rPr>
              <a:t>aim</a:t>
            </a:r>
            <a:r>
              <a:rPr sz="1600" b="0" i="1" spc="-35" dirty="0">
                <a:latin typeface="Calibri Light"/>
                <a:cs typeface="Calibri Light"/>
              </a:rPr>
              <a:t> </a:t>
            </a:r>
            <a:r>
              <a:rPr sz="1600" b="0" i="1" dirty="0">
                <a:latin typeface="Calibri Light"/>
                <a:cs typeface="Calibri Light"/>
              </a:rPr>
              <a:t>to</a:t>
            </a:r>
            <a:r>
              <a:rPr sz="1600" b="0" i="1" spc="-25" dirty="0">
                <a:latin typeface="Calibri Light"/>
                <a:cs typeface="Calibri Light"/>
              </a:rPr>
              <a:t> </a:t>
            </a:r>
            <a:r>
              <a:rPr sz="1600" b="0" i="1" dirty="0">
                <a:latin typeface="Calibri Light"/>
                <a:cs typeface="Calibri Light"/>
              </a:rPr>
              <a:t>make</a:t>
            </a:r>
            <a:r>
              <a:rPr sz="1600" b="0" i="1" spc="-25" dirty="0">
                <a:latin typeface="Calibri Light"/>
                <a:cs typeface="Calibri Light"/>
              </a:rPr>
              <a:t> </a:t>
            </a:r>
            <a:r>
              <a:rPr sz="1600" b="0" i="1" dirty="0">
                <a:latin typeface="Calibri Light"/>
                <a:cs typeface="Calibri Light"/>
              </a:rPr>
              <a:t>growing</a:t>
            </a:r>
            <a:r>
              <a:rPr sz="1600" b="0" i="1" spc="-25" dirty="0">
                <a:latin typeface="Calibri Light"/>
                <a:cs typeface="Calibri Light"/>
              </a:rPr>
              <a:t> </a:t>
            </a:r>
            <a:r>
              <a:rPr sz="1600" b="0" i="1" dirty="0">
                <a:latin typeface="Calibri Light"/>
                <a:cs typeface="Calibri Light"/>
              </a:rPr>
              <a:t>a</a:t>
            </a:r>
            <a:r>
              <a:rPr sz="1600" b="0" i="1" spc="-30" dirty="0">
                <a:latin typeface="Calibri Light"/>
                <a:cs typeface="Calibri Light"/>
              </a:rPr>
              <a:t> </a:t>
            </a:r>
            <a:r>
              <a:rPr sz="1600" b="0" i="1" dirty="0">
                <a:latin typeface="Calibri Light"/>
                <a:cs typeface="Calibri Light"/>
              </a:rPr>
              <a:t>profitable</a:t>
            </a:r>
            <a:r>
              <a:rPr sz="1600" b="0" i="1" spc="-25" dirty="0">
                <a:latin typeface="Calibri Light"/>
                <a:cs typeface="Calibri Light"/>
              </a:rPr>
              <a:t> </a:t>
            </a:r>
            <a:r>
              <a:rPr sz="1600" b="0" i="1" dirty="0">
                <a:latin typeface="Calibri Light"/>
                <a:cs typeface="Calibri Light"/>
              </a:rPr>
              <a:t>business</a:t>
            </a:r>
            <a:r>
              <a:rPr sz="1600" b="0" i="1" spc="-25" dirty="0">
                <a:latin typeface="Calibri Light"/>
                <a:cs typeface="Calibri Light"/>
              </a:rPr>
              <a:t> </a:t>
            </a:r>
            <a:r>
              <a:rPr sz="1600" b="0" i="1" spc="-20" dirty="0">
                <a:latin typeface="Calibri Light"/>
                <a:cs typeface="Calibri Light"/>
              </a:rPr>
              <a:t>once </a:t>
            </a:r>
            <a:r>
              <a:rPr sz="1600" b="0" i="1" dirty="0">
                <a:latin typeface="Calibri Light"/>
                <a:cs typeface="Calibri Light"/>
              </a:rPr>
              <a:t>again.</a:t>
            </a:r>
            <a:r>
              <a:rPr sz="1600" b="0" i="1" spc="-35" dirty="0">
                <a:latin typeface="Calibri Light"/>
                <a:cs typeface="Calibri Light"/>
              </a:rPr>
              <a:t> </a:t>
            </a:r>
            <a:r>
              <a:rPr sz="1600" b="0" i="1" dirty="0">
                <a:latin typeface="Calibri Light"/>
                <a:cs typeface="Calibri Light"/>
              </a:rPr>
              <a:t>We</a:t>
            </a:r>
            <a:r>
              <a:rPr sz="1600" b="0" i="1" spc="-35" dirty="0">
                <a:latin typeface="Calibri Light"/>
                <a:cs typeface="Calibri Light"/>
              </a:rPr>
              <a:t> </a:t>
            </a:r>
            <a:r>
              <a:rPr sz="1600" b="0" i="1" dirty="0">
                <a:latin typeface="Calibri Light"/>
                <a:cs typeface="Calibri Light"/>
              </a:rPr>
              <a:t>have</a:t>
            </a:r>
            <a:r>
              <a:rPr sz="1600" b="0" i="1" spc="-35" dirty="0">
                <a:latin typeface="Calibri Light"/>
                <a:cs typeface="Calibri Light"/>
              </a:rPr>
              <a:t> </a:t>
            </a:r>
            <a:r>
              <a:rPr sz="1600" b="0" i="1" dirty="0">
                <a:latin typeface="Calibri Light"/>
                <a:cs typeface="Calibri Light"/>
              </a:rPr>
              <a:t>built</a:t>
            </a:r>
            <a:r>
              <a:rPr sz="1600" b="0" i="1" spc="-35" dirty="0">
                <a:latin typeface="Calibri Light"/>
                <a:cs typeface="Calibri Light"/>
              </a:rPr>
              <a:t> </a:t>
            </a:r>
            <a:r>
              <a:rPr sz="1600" b="0" i="1" dirty="0">
                <a:latin typeface="Calibri Light"/>
                <a:cs typeface="Calibri Light"/>
              </a:rPr>
              <a:t>a</a:t>
            </a:r>
            <a:r>
              <a:rPr sz="1600" b="0" i="1" spc="-35" dirty="0">
                <a:latin typeface="Calibri Light"/>
                <a:cs typeface="Calibri Light"/>
              </a:rPr>
              <a:t> </a:t>
            </a:r>
            <a:r>
              <a:rPr sz="1600" b="0" i="1" dirty="0">
                <a:latin typeface="Calibri Light"/>
                <a:cs typeface="Calibri Light"/>
              </a:rPr>
              <a:t>World</a:t>
            </a:r>
            <a:r>
              <a:rPr sz="1600" b="0" i="1" spc="-35" dirty="0">
                <a:latin typeface="Calibri Light"/>
                <a:cs typeface="Calibri Light"/>
              </a:rPr>
              <a:t> </a:t>
            </a:r>
            <a:r>
              <a:rPr sz="1600" b="0" i="1" dirty="0">
                <a:latin typeface="Calibri Light"/>
                <a:cs typeface="Calibri Light"/>
              </a:rPr>
              <a:t>Class</a:t>
            </a:r>
            <a:r>
              <a:rPr sz="1600" b="0" i="1" spc="-35" dirty="0">
                <a:latin typeface="Calibri Light"/>
                <a:cs typeface="Calibri Light"/>
              </a:rPr>
              <a:t> </a:t>
            </a:r>
            <a:r>
              <a:rPr sz="1600" b="0" i="1" dirty="0">
                <a:latin typeface="Calibri Light"/>
                <a:cs typeface="Calibri Light"/>
              </a:rPr>
              <a:t>management</a:t>
            </a:r>
            <a:r>
              <a:rPr sz="1600" b="0" i="1" spc="-35" dirty="0">
                <a:latin typeface="Calibri Light"/>
                <a:cs typeface="Calibri Light"/>
              </a:rPr>
              <a:t> </a:t>
            </a:r>
            <a:r>
              <a:rPr sz="1600" b="0" i="1" dirty="0">
                <a:latin typeface="Calibri Light"/>
                <a:cs typeface="Calibri Light"/>
              </a:rPr>
              <a:t>team</a:t>
            </a:r>
            <a:r>
              <a:rPr sz="1600" b="0" i="1" spc="-35" dirty="0">
                <a:latin typeface="Calibri Light"/>
                <a:cs typeface="Calibri Light"/>
              </a:rPr>
              <a:t> </a:t>
            </a:r>
            <a:r>
              <a:rPr sz="1600" b="0" i="1" dirty="0">
                <a:latin typeface="Calibri Light"/>
                <a:cs typeface="Calibri Light"/>
              </a:rPr>
              <a:t>that</a:t>
            </a:r>
            <a:r>
              <a:rPr sz="1600" b="0" i="1" spc="-35" dirty="0">
                <a:latin typeface="Calibri Light"/>
                <a:cs typeface="Calibri Light"/>
              </a:rPr>
              <a:t> </a:t>
            </a:r>
            <a:r>
              <a:rPr sz="1600" b="0" i="1" dirty="0">
                <a:latin typeface="Calibri Light"/>
                <a:cs typeface="Calibri Light"/>
              </a:rPr>
              <a:t>has</a:t>
            </a:r>
            <a:r>
              <a:rPr sz="1600" b="0" i="1" spc="-35" dirty="0">
                <a:latin typeface="Calibri Light"/>
                <a:cs typeface="Calibri Light"/>
              </a:rPr>
              <a:t> </a:t>
            </a:r>
            <a:r>
              <a:rPr sz="1600" b="0" i="1" dirty="0">
                <a:latin typeface="Calibri Light"/>
                <a:cs typeface="Calibri Light"/>
              </a:rPr>
              <a:t>worldwide</a:t>
            </a:r>
            <a:r>
              <a:rPr sz="1600" b="0" i="1" spc="-35" dirty="0">
                <a:latin typeface="Calibri Light"/>
                <a:cs typeface="Calibri Light"/>
              </a:rPr>
              <a:t> </a:t>
            </a:r>
            <a:r>
              <a:rPr sz="1600" b="0" i="1" dirty="0">
                <a:latin typeface="Calibri Light"/>
                <a:cs typeface="Calibri Light"/>
              </a:rPr>
              <a:t>growing</a:t>
            </a:r>
            <a:r>
              <a:rPr sz="1600" b="0" i="1" spc="-35" dirty="0">
                <a:latin typeface="Calibri Light"/>
                <a:cs typeface="Calibri Light"/>
              </a:rPr>
              <a:t> </a:t>
            </a:r>
            <a:r>
              <a:rPr sz="1600" b="0" i="1" dirty="0">
                <a:latin typeface="Calibri Light"/>
                <a:cs typeface="Calibri Light"/>
              </a:rPr>
              <a:t>and</a:t>
            </a:r>
            <a:r>
              <a:rPr sz="1600" b="0" i="1" spc="-35" dirty="0">
                <a:latin typeface="Calibri Light"/>
                <a:cs typeface="Calibri Light"/>
              </a:rPr>
              <a:t> </a:t>
            </a:r>
            <a:r>
              <a:rPr sz="1600" b="0" i="1" dirty="0">
                <a:latin typeface="Calibri Light"/>
                <a:cs typeface="Calibri Light"/>
              </a:rPr>
              <a:t>technical</a:t>
            </a:r>
            <a:r>
              <a:rPr sz="1600" b="0" i="1" spc="-35" dirty="0">
                <a:latin typeface="Calibri Light"/>
                <a:cs typeface="Calibri Light"/>
              </a:rPr>
              <a:t> </a:t>
            </a:r>
            <a:r>
              <a:rPr sz="1600" b="0" i="1" spc="-10" dirty="0">
                <a:latin typeface="Calibri Light"/>
                <a:cs typeface="Calibri Light"/>
              </a:rPr>
              <a:t>skills.</a:t>
            </a:r>
            <a:endParaRPr sz="1600" dirty="0">
              <a:latin typeface="Calibri Light"/>
              <a:cs typeface="Calibri Light"/>
            </a:endParaRPr>
          </a:p>
          <a:p>
            <a:pPr>
              <a:lnSpc>
                <a:spcPct val="100000"/>
              </a:lnSpc>
              <a:spcBef>
                <a:spcPts val="450"/>
              </a:spcBef>
            </a:pPr>
            <a:endParaRPr sz="1400" dirty="0">
              <a:latin typeface="Calibri Light"/>
              <a:cs typeface="Calibri Light"/>
            </a:endParaRPr>
          </a:p>
          <a:p>
            <a:pPr marL="737235" marR="64135">
              <a:lnSpc>
                <a:spcPct val="100000"/>
              </a:lnSpc>
            </a:pPr>
            <a:r>
              <a:rPr sz="1600" b="1" i="1" dirty="0">
                <a:latin typeface="Calibri Light"/>
                <a:cs typeface="Calibri Light"/>
              </a:rPr>
              <a:t>Our</a:t>
            </a:r>
            <a:r>
              <a:rPr sz="1600" b="1" i="1" spc="-30" dirty="0">
                <a:latin typeface="Calibri Light"/>
                <a:cs typeface="Calibri Light"/>
              </a:rPr>
              <a:t> </a:t>
            </a:r>
            <a:r>
              <a:rPr sz="1600" b="1" i="1" dirty="0">
                <a:latin typeface="Calibri Light"/>
                <a:cs typeface="Calibri Light"/>
              </a:rPr>
              <a:t>grow</a:t>
            </a:r>
            <a:r>
              <a:rPr sz="1600" b="1" i="1" spc="-25" dirty="0">
                <a:latin typeface="Calibri Light"/>
                <a:cs typeface="Calibri Light"/>
              </a:rPr>
              <a:t> </a:t>
            </a:r>
            <a:r>
              <a:rPr sz="1600" b="1" i="1" dirty="0">
                <a:latin typeface="Calibri Light"/>
                <a:cs typeface="Calibri Light"/>
              </a:rPr>
              <a:t>system</a:t>
            </a:r>
            <a:r>
              <a:rPr sz="1600" b="1" i="1" spc="-30" dirty="0">
                <a:latin typeface="Calibri Light"/>
                <a:cs typeface="Calibri Light"/>
              </a:rPr>
              <a:t> </a:t>
            </a:r>
            <a:r>
              <a:rPr sz="1600" b="1" i="1" dirty="0">
                <a:latin typeface="Calibri Light"/>
                <a:cs typeface="Calibri Light"/>
              </a:rPr>
              <a:t>has</a:t>
            </a:r>
            <a:r>
              <a:rPr sz="1600" b="1" i="1" spc="-25" dirty="0">
                <a:latin typeface="Calibri Light"/>
                <a:cs typeface="Calibri Light"/>
              </a:rPr>
              <a:t> </a:t>
            </a:r>
            <a:r>
              <a:rPr sz="1600" b="1" i="1" dirty="0">
                <a:latin typeface="Calibri Light"/>
                <a:cs typeface="Calibri Light"/>
              </a:rPr>
              <a:t>been</a:t>
            </a:r>
            <a:r>
              <a:rPr sz="1600" b="1" i="1" spc="-30" dirty="0">
                <a:latin typeface="Calibri Light"/>
                <a:cs typeface="Calibri Light"/>
              </a:rPr>
              <a:t> </a:t>
            </a:r>
            <a:r>
              <a:rPr sz="1600" b="1" i="1" dirty="0">
                <a:latin typeface="Calibri Light"/>
                <a:cs typeface="Calibri Light"/>
              </a:rPr>
              <a:t>proven</a:t>
            </a:r>
            <a:r>
              <a:rPr sz="1600" b="1" i="1" spc="-25" dirty="0">
                <a:latin typeface="Calibri Light"/>
                <a:cs typeface="Calibri Light"/>
              </a:rPr>
              <a:t> </a:t>
            </a:r>
            <a:r>
              <a:rPr sz="1600" b="1" i="1" dirty="0">
                <a:latin typeface="Calibri Light"/>
                <a:cs typeface="Calibri Light"/>
              </a:rPr>
              <a:t>to</a:t>
            </a:r>
            <a:r>
              <a:rPr sz="1600" b="1" i="1" spc="-25" dirty="0">
                <a:latin typeface="Calibri Light"/>
                <a:cs typeface="Calibri Light"/>
              </a:rPr>
              <a:t> </a:t>
            </a:r>
            <a:r>
              <a:rPr sz="1600" b="1" i="1" dirty="0">
                <a:latin typeface="Calibri Light"/>
                <a:cs typeface="Calibri Light"/>
              </a:rPr>
              <a:t>be</a:t>
            </a:r>
            <a:r>
              <a:rPr sz="1600" b="1" i="1" spc="-25" dirty="0">
                <a:latin typeface="Calibri Light"/>
                <a:cs typeface="Calibri Light"/>
              </a:rPr>
              <a:t> </a:t>
            </a:r>
            <a:r>
              <a:rPr sz="1600" b="1" i="1" dirty="0">
                <a:latin typeface="Calibri Light"/>
                <a:cs typeface="Calibri Light"/>
              </a:rPr>
              <a:t>the</a:t>
            </a:r>
            <a:r>
              <a:rPr sz="1600" b="1" i="1" spc="-30" dirty="0">
                <a:latin typeface="Calibri Light"/>
                <a:cs typeface="Calibri Light"/>
              </a:rPr>
              <a:t> </a:t>
            </a:r>
            <a:r>
              <a:rPr sz="1600" b="1" i="1" dirty="0">
                <a:latin typeface="Calibri Light"/>
                <a:cs typeface="Calibri Light"/>
              </a:rPr>
              <a:t>most</a:t>
            </a:r>
            <a:r>
              <a:rPr sz="1600" b="1" i="1" spc="-25" dirty="0">
                <a:latin typeface="Calibri Light"/>
                <a:cs typeface="Calibri Light"/>
              </a:rPr>
              <a:t> </a:t>
            </a:r>
            <a:r>
              <a:rPr sz="1600" b="1" i="1" dirty="0">
                <a:latin typeface="Calibri Light"/>
                <a:cs typeface="Calibri Light"/>
              </a:rPr>
              <a:t>efficient</a:t>
            </a:r>
            <a:r>
              <a:rPr sz="1600" b="1" i="1" spc="-25" dirty="0">
                <a:latin typeface="Calibri Light"/>
                <a:cs typeface="Calibri Light"/>
              </a:rPr>
              <a:t> </a:t>
            </a:r>
            <a:r>
              <a:rPr sz="1600" b="1" i="1" dirty="0">
                <a:latin typeface="Calibri Light"/>
                <a:cs typeface="Calibri Light"/>
              </a:rPr>
              <a:t>grow</a:t>
            </a:r>
            <a:r>
              <a:rPr sz="1600" b="1" i="1" spc="-25" dirty="0">
                <a:latin typeface="Calibri Light"/>
                <a:cs typeface="Calibri Light"/>
              </a:rPr>
              <a:t> </a:t>
            </a:r>
            <a:r>
              <a:rPr sz="1600" b="1" i="1" dirty="0">
                <a:latin typeface="Calibri Light"/>
                <a:cs typeface="Calibri Light"/>
              </a:rPr>
              <a:t>system</a:t>
            </a:r>
            <a:r>
              <a:rPr sz="1600" b="1" i="1" spc="-35" dirty="0">
                <a:latin typeface="Calibri Light"/>
                <a:cs typeface="Calibri Light"/>
              </a:rPr>
              <a:t> </a:t>
            </a:r>
            <a:r>
              <a:rPr sz="1600" b="1" i="1" dirty="0">
                <a:latin typeface="Calibri Light"/>
                <a:cs typeface="Calibri Light"/>
              </a:rPr>
              <a:t>for</a:t>
            </a:r>
            <a:r>
              <a:rPr sz="1600" b="1" i="1" spc="-25" dirty="0">
                <a:latin typeface="Calibri Light"/>
                <a:cs typeface="Calibri Light"/>
              </a:rPr>
              <a:t> </a:t>
            </a:r>
            <a:r>
              <a:rPr sz="1600" b="1" i="1" dirty="0">
                <a:latin typeface="Calibri Light"/>
                <a:cs typeface="Calibri Light"/>
              </a:rPr>
              <a:t>the</a:t>
            </a:r>
            <a:r>
              <a:rPr sz="1600" b="1" i="1" spc="-25" dirty="0">
                <a:latin typeface="Calibri Light"/>
                <a:cs typeface="Calibri Light"/>
              </a:rPr>
              <a:t> </a:t>
            </a:r>
            <a:r>
              <a:rPr sz="1600" b="1" i="1" dirty="0">
                <a:latin typeface="Calibri Light"/>
                <a:cs typeface="Calibri Light"/>
              </a:rPr>
              <a:t>last</a:t>
            </a:r>
            <a:r>
              <a:rPr sz="1600" b="1" i="1" spc="-25" dirty="0">
                <a:latin typeface="Calibri Light"/>
                <a:cs typeface="Calibri Light"/>
              </a:rPr>
              <a:t> </a:t>
            </a:r>
            <a:r>
              <a:rPr sz="1600" b="1" i="1" dirty="0">
                <a:latin typeface="Calibri Light"/>
                <a:cs typeface="Calibri Light"/>
              </a:rPr>
              <a:t>20</a:t>
            </a:r>
            <a:r>
              <a:rPr sz="1600" b="1" i="1" spc="-30" dirty="0">
                <a:latin typeface="Calibri Light"/>
                <a:cs typeface="Calibri Light"/>
              </a:rPr>
              <a:t> </a:t>
            </a:r>
            <a:r>
              <a:rPr sz="1600" b="1" i="1" dirty="0">
                <a:latin typeface="Calibri Light"/>
                <a:cs typeface="Calibri Light"/>
              </a:rPr>
              <a:t>Years</a:t>
            </a:r>
            <a:r>
              <a:rPr sz="1600" b="1" i="1" spc="-25" dirty="0">
                <a:latin typeface="Calibri Light"/>
                <a:cs typeface="Calibri Light"/>
              </a:rPr>
              <a:t> </a:t>
            </a:r>
            <a:r>
              <a:rPr sz="1600" b="1" i="1" dirty="0">
                <a:latin typeface="Calibri Light"/>
                <a:cs typeface="Calibri Light"/>
              </a:rPr>
              <a:t>in</a:t>
            </a:r>
            <a:r>
              <a:rPr sz="1600" b="1" i="1" spc="-25" dirty="0">
                <a:latin typeface="Calibri Light"/>
                <a:cs typeface="Calibri Light"/>
              </a:rPr>
              <a:t> </a:t>
            </a:r>
            <a:r>
              <a:rPr sz="1600" b="1" i="1" spc="-10" dirty="0">
                <a:latin typeface="Calibri Light"/>
                <a:cs typeface="Calibri Light"/>
              </a:rPr>
              <a:t>Commercial Hydroponic</a:t>
            </a:r>
            <a:r>
              <a:rPr sz="1600" b="1" i="1" spc="-25" dirty="0">
                <a:latin typeface="Calibri Light"/>
                <a:cs typeface="Calibri Light"/>
              </a:rPr>
              <a:t> </a:t>
            </a:r>
            <a:r>
              <a:rPr sz="1600" b="1" i="1" dirty="0">
                <a:latin typeface="Calibri Light"/>
                <a:cs typeface="Calibri Light"/>
              </a:rPr>
              <a:t>growing</a:t>
            </a:r>
            <a:r>
              <a:rPr sz="1600" b="1" i="1" spc="-20" dirty="0">
                <a:latin typeface="Calibri Light"/>
                <a:cs typeface="Calibri Light"/>
              </a:rPr>
              <a:t> </a:t>
            </a:r>
            <a:r>
              <a:rPr sz="1600" b="1" i="1" dirty="0">
                <a:latin typeface="Calibri Light"/>
                <a:cs typeface="Calibri Light"/>
              </a:rPr>
              <a:t>in</a:t>
            </a:r>
            <a:r>
              <a:rPr sz="1600" b="1" i="1" spc="-20" dirty="0">
                <a:latin typeface="Calibri Light"/>
                <a:cs typeface="Calibri Light"/>
              </a:rPr>
              <a:t> </a:t>
            </a:r>
            <a:r>
              <a:rPr sz="1600" b="1" i="1" dirty="0">
                <a:latin typeface="Calibri Light"/>
                <a:cs typeface="Calibri Light"/>
              </a:rPr>
              <a:t>47</a:t>
            </a:r>
            <a:r>
              <a:rPr sz="1600" b="1" i="1" spc="-20" dirty="0">
                <a:latin typeface="Calibri Light"/>
                <a:cs typeface="Calibri Light"/>
              </a:rPr>
              <a:t> </a:t>
            </a:r>
            <a:r>
              <a:rPr sz="1600" b="1" i="1" spc="-10" dirty="0">
                <a:latin typeface="Calibri Light"/>
                <a:cs typeface="Calibri Light"/>
              </a:rPr>
              <a:t>countries.</a:t>
            </a:r>
            <a:r>
              <a:rPr lang="en-GB" sz="1600" b="1" i="1" spc="-10" dirty="0">
                <a:latin typeface="Calibri Light"/>
                <a:cs typeface="Calibri Light"/>
              </a:rPr>
              <a:t>We have the UK rights to this system and with our LED’s this makes it Unique. We have the exclusive distribution rights in the UK.</a:t>
            </a:r>
            <a:endParaRPr sz="1600" b="1" dirty="0">
              <a:latin typeface="Calibri Light"/>
              <a:cs typeface="Calibri Light"/>
            </a:endParaRPr>
          </a:p>
          <a:p>
            <a:pPr>
              <a:lnSpc>
                <a:spcPct val="100000"/>
              </a:lnSpc>
              <a:spcBef>
                <a:spcPts val="350"/>
              </a:spcBef>
            </a:pPr>
            <a:endParaRPr sz="1400" dirty="0">
              <a:latin typeface="Calibri Light"/>
              <a:cs typeface="Calibri Light"/>
            </a:endParaRPr>
          </a:p>
          <a:p>
            <a:pPr marL="1101090" indent="-236854">
              <a:lnSpc>
                <a:spcPct val="100000"/>
              </a:lnSpc>
              <a:buSzPct val="77777"/>
              <a:buFont typeface="Symbol"/>
              <a:buChar char=""/>
              <a:tabLst>
                <a:tab pos="1101090" algn="l"/>
              </a:tabLst>
            </a:pPr>
            <a:r>
              <a:rPr b="1" i="1" spc="-10" dirty="0">
                <a:latin typeface="Calibri Light"/>
                <a:cs typeface="Calibri Light"/>
              </a:rPr>
              <a:t>WorldWide</a:t>
            </a:r>
            <a:r>
              <a:rPr b="1" i="1" spc="-25" dirty="0">
                <a:latin typeface="Calibri Light"/>
                <a:cs typeface="Calibri Light"/>
              </a:rPr>
              <a:t> </a:t>
            </a:r>
            <a:r>
              <a:rPr b="1" i="1" dirty="0">
                <a:latin typeface="Calibri Light"/>
                <a:cs typeface="Calibri Light"/>
              </a:rPr>
              <a:t>Local</a:t>
            </a:r>
            <a:r>
              <a:rPr b="1" i="1" spc="-15" dirty="0">
                <a:latin typeface="Calibri Light"/>
                <a:cs typeface="Calibri Light"/>
              </a:rPr>
              <a:t> </a:t>
            </a:r>
            <a:r>
              <a:rPr b="1" i="1" spc="-10" dirty="0">
                <a:latin typeface="Calibri Light"/>
                <a:cs typeface="Calibri Light"/>
              </a:rPr>
              <a:t>Salads</a:t>
            </a:r>
            <a:r>
              <a:rPr lang="en-GB" b="1" i="1" spc="-10" dirty="0">
                <a:latin typeface="Calibri Light"/>
                <a:cs typeface="Calibri Light"/>
              </a:rPr>
              <a:t> Wind Capture</a:t>
            </a:r>
            <a:endParaRPr b="1" i="1" dirty="0">
              <a:latin typeface="Calibri Light"/>
              <a:cs typeface="Calibri Light"/>
            </a:endParaRPr>
          </a:p>
          <a:p>
            <a:pPr marL="1101090">
              <a:lnSpc>
                <a:spcPct val="100000"/>
              </a:lnSpc>
              <a:spcBef>
                <a:spcPts val="100"/>
              </a:spcBef>
            </a:pPr>
            <a:r>
              <a:rPr lang="en-GB" b="1" i="1" spc="-15" dirty="0">
                <a:solidFill>
                  <a:srgbClr val="00B050"/>
                </a:solidFill>
                <a:latin typeface="Calibri Light"/>
                <a:cs typeface="Calibri Light"/>
              </a:rPr>
              <a:t>We have the </a:t>
            </a:r>
            <a:r>
              <a:rPr b="1" i="1" dirty="0">
                <a:solidFill>
                  <a:srgbClr val="00B050"/>
                </a:solidFill>
                <a:latin typeface="Calibri Light"/>
                <a:cs typeface="Calibri Light"/>
              </a:rPr>
              <a:t>edge</a:t>
            </a:r>
            <a:r>
              <a:rPr b="1" i="1" spc="-20" dirty="0">
                <a:solidFill>
                  <a:srgbClr val="00B050"/>
                </a:solidFill>
                <a:latin typeface="Calibri Light"/>
                <a:cs typeface="Calibri Light"/>
              </a:rPr>
              <a:t> </a:t>
            </a:r>
            <a:r>
              <a:rPr b="1" i="1" dirty="0">
                <a:solidFill>
                  <a:srgbClr val="00B050"/>
                </a:solidFill>
                <a:latin typeface="Calibri Light"/>
                <a:cs typeface="Calibri Light"/>
              </a:rPr>
              <a:t>in</a:t>
            </a:r>
            <a:r>
              <a:rPr lang="en-GB" b="1" i="1" spc="-10" dirty="0">
                <a:solidFill>
                  <a:srgbClr val="00B050"/>
                </a:solidFill>
                <a:latin typeface="Calibri Light"/>
                <a:cs typeface="Calibri Light"/>
              </a:rPr>
              <a:t> Warehouse</a:t>
            </a:r>
            <a:r>
              <a:rPr b="1" i="1" spc="-20" dirty="0">
                <a:solidFill>
                  <a:srgbClr val="00B050"/>
                </a:solidFill>
                <a:latin typeface="Calibri Light"/>
                <a:cs typeface="Calibri Light"/>
              </a:rPr>
              <a:t> </a:t>
            </a:r>
            <a:r>
              <a:rPr b="1" i="1" spc="-10" dirty="0">
                <a:solidFill>
                  <a:srgbClr val="00B050"/>
                </a:solidFill>
                <a:latin typeface="Calibri Light"/>
                <a:cs typeface="Calibri Light"/>
              </a:rPr>
              <a:t>growing.</a:t>
            </a:r>
            <a:r>
              <a:rPr lang="en-GB" b="1" i="1" spc="-10" dirty="0">
                <a:solidFill>
                  <a:srgbClr val="00B050"/>
                </a:solidFill>
                <a:latin typeface="Calibri Light"/>
                <a:cs typeface="Calibri Light"/>
              </a:rPr>
              <a:t> </a:t>
            </a:r>
            <a:r>
              <a:rPr lang="en-GB" b="0" spc="-10" dirty="0">
                <a:solidFill>
                  <a:srgbClr val="00B050"/>
                </a:solidFill>
                <a:latin typeface="Calibri Light"/>
                <a:cs typeface="Calibri Light"/>
              </a:rPr>
              <a:t>Our unique Wind Capture System is going to revolutionise the Horticultural growing  market. </a:t>
            </a:r>
            <a:r>
              <a:rPr lang="en-GB" spc="-10" dirty="0">
                <a:solidFill>
                  <a:srgbClr val="00B050"/>
                </a:solidFill>
                <a:latin typeface="Calibri Light"/>
                <a:cs typeface="Calibri Light"/>
              </a:rPr>
              <a:t>Unlike wind Turbines our Capture system is 100% safe and will not suffer from overheating as it is not subject to the elements. It will not cut out due to high winds as it runs at a constant 6.5 </a:t>
            </a:r>
            <a:r>
              <a:rPr lang="en-GB" spc="-10" dirty="0" err="1">
                <a:solidFill>
                  <a:srgbClr val="00B050"/>
                </a:solidFill>
                <a:latin typeface="Calibri Light"/>
                <a:cs typeface="Calibri Light"/>
              </a:rPr>
              <a:t>ms</a:t>
            </a:r>
            <a:r>
              <a:rPr lang="en-GB" spc="-10" dirty="0">
                <a:solidFill>
                  <a:srgbClr val="00B050"/>
                </a:solidFill>
                <a:latin typeface="Calibri Light"/>
                <a:cs typeface="Calibri Light"/>
              </a:rPr>
              <a:t> 24 hrs a day which means we produce the optimum energy 24 hrs a day 7 days a week 365 days a year.  </a:t>
            </a:r>
          </a:p>
          <a:p>
            <a:pPr marL="1101090">
              <a:lnSpc>
                <a:spcPct val="100000"/>
              </a:lnSpc>
              <a:spcBef>
                <a:spcPts val="100"/>
              </a:spcBef>
            </a:pPr>
            <a:r>
              <a:rPr lang="en-GB" spc="-10" dirty="0">
                <a:solidFill>
                  <a:srgbClr val="00B050"/>
                </a:solidFill>
                <a:latin typeface="Calibri Light"/>
                <a:cs typeface="Calibri Light"/>
              </a:rPr>
              <a:t>THIS WILL CHANGE THE WAREHOUSE GROWING MARKET </a:t>
            </a:r>
            <a:endParaRPr dirty="0">
              <a:solidFill>
                <a:srgbClr val="00B050"/>
              </a:solidFill>
              <a:latin typeface="Calibri Light"/>
              <a:cs typeface="Calibri Light"/>
            </a:endParaRPr>
          </a:p>
          <a:p>
            <a:pPr marL="12700">
              <a:lnSpc>
                <a:spcPct val="100000"/>
              </a:lnSpc>
              <a:spcBef>
                <a:spcPts val="1465"/>
              </a:spcBef>
            </a:pPr>
            <a:r>
              <a:rPr sz="1050" dirty="0">
                <a:solidFill>
                  <a:srgbClr val="888888"/>
                </a:solidFill>
                <a:latin typeface="Calibri"/>
                <a:cs typeface="Calibri"/>
              </a:rPr>
              <a:t>Project CB</a:t>
            </a:r>
            <a:r>
              <a:rPr sz="1050" spc="-25" dirty="0">
                <a:solidFill>
                  <a:srgbClr val="888888"/>
                </a:solidFill>
                <a:latin typeface="Calibri"/>
                <a:cs typeface="Calibri"/>
              </a:rPr>
              <a:t> </a:t>
            </a:r>
            <a:r>
              <a:rPr sz="1050" spc="-50" dirty="0">
                <a:solidFill>
                  <a:srgbClr val="888888"/>
                </a:solidFill>
                <a:latin typeface="Calibri"/>
                <a:cs typeface="Calibri"/>
              </a:rPr>
              <a:t>-</a:t>
            </a:r>
            <a:endParaRPr sz="1050" dirty="0">
              <a:latin typeface="Calibri"/>
              <a:cs typeface="Calibri"/>
            </a:endParaRPr>
          </a:p>
        </p:txBody>
      </p:sp>
      <p:sp>
        <p:nvSpPr>
          <p:cNvPr id="5" name="object 5"/>
          <p:cNvSpPr txBox="1"/>
          <p:nvPr/>
        </p:nvSpPr>
        <p:spPr>
          <a:xfrm>
            <a:off x="9806435" y="6452763"/>
            <a:ext cx="67945" cy="134620"/>
          </a:xfrm>
          <a:prstGeom prst="rect">
            <a:avLst/>
          </a:prstGeom>
        </p:spPr>
        <p:txBody>
          <a:bodyPr vert="horz" wrap="square" lIns="0" tIns="0" rIns="0" bIns="0" rtlCol="0">
            <a:spAutoFit/>
          </a:bodyPr>
          <a:lstStyle/>
          <a:p>
            <a:pPr>
              <a:lnSpc>
                <a:spcPts val="1000"/>
              </a:lnSpc>
            </a:pPr>
            <a:r>
              <a:rPr sz="1050" spc="-60" dirty="0">
                <a:solidFill>
                  <a:srgbClr val="888888"/>
                </a:solidFill>
                <a:latin typeface="Calibri"/>
                <a:cs typeface="Calibri"/>
              </a:rPr>
              <a:t>7</a:t>
            </a:r>
            <a:endParaRPr sz="1050">
              <a:latin typeface="Calibri"/>
              <a:cs typeface="Calibri"/>
            </a:endParaRPr>
          </a:p>
        </p:txBody>
      </p:sp>
      <p:grpSp>
        <p:nvGrpSpPr>
          <p:cNvPr id="6" name="object 6"/>
          <p:cNvGrpSpPr/>
          <p:nvPr/>
        </p:nvGrpSpPr>
        <p:grpSpPr>
          <a:xfrm>
            <a:off x="9663683" y="6342125"/>
            <a:ext cx="336550" cy="333375"/>
            <a:chOff x="9663683" y="6342125"/>
            <a:chExt cx="336550" cy="333375"/>
          </a:xfrm>
        </p:grpSpPr>
        <p:pic>
          <p:nvPicPr>
            <p:cNvPr id="7" name="object 7"/>
            <p:cNvPicPr/>
            <p:nvPr/>
          </p:nvPicPr>
          <p:blipFill>
            <a:blip r:embed="rId3" cstate="print"/>
            <a:stretch>
              <a:fillRect/>
            </a:stretch>
          </p:blipFill>
          <p:spPr>
            <a:xfrm>
              <a:off x="9663683" y="6342887"/>
              <a:ext cx="332645" cy="332231"/>
            </a:xfrm>
            <a:prstGeom prst="rect">
              <a:avLst/>
            </a:prstGeom>
          </p:spPr>
        </p:pic>
        <p:sp>
          <p:nvSpPr>
            <p:cNvPr id="8" name="object 8"/>
            <p:cNvSpPr/>
            <p:nvPr/>
          </p:nvSpPr>
          <p:spPr>
            <a:xfrm>
              <a:off x="9671303" y="6347459"/>
              <a:ext cx="323215" cy="321945"/>
            </a:xfrm>
            <a:custGeom>
              <a:avLst/>
              <a:gdLst/>
              <a:ahLst/>
              <a:cxnLst/>
              <a:rect l="l" t="t" r="r" b="b"/>
              <a:pathLst>
                <a:path w="323215" h="321945">
                  <a:moveTo>
                    <a:pt x="0" y="161543"/>
                  </a:moveTo>
                  <a:lnTo>
                    <a:pt x="5827" y="118356"/>
                  </a:lnTo>
                  <a:lnTo>
                    <a:pt x="22239" y="79699"/>
                  </a:lnTo>
                  <a:lnTo>
                    <a:pt x="47625" y="47053"/>
                  </a:lnTo>
                  <a:lnTo>
                    <a:pt x="80376" y="21900"/>
                  </a:lnTo>
                  <a:lnTo>
                    <a:pt x="118886" y="5722"/>
                  </a:lnTo>
                  <a:lnTo>
                    <a:pt x="161544" y="0"/>
                  </a:lnTo>
                  <a:lnTo>
                    <a:pt x="204201" y="5722"/>
                  </a:lnTo>
                  <a:lnTo>
                    <a:pt x="242711" y="21900"/>
                  </a:lnTo>
                  <a:lnTo>
                    <a:pt x="275463" y="47053"/>
                  </a:lnTo>
                  <a:lnTo>
                    <a:pt x="300848" y="79699"/>
                  </a:lnTo>
                  <a:lnTo>
                    <a:pt x="317260" y="118356"/>
                  </a:lnTo>
                  <a:lnTo>
                    <a:pt x="323088" y="161543"/>
                  </a:lnTo>
                  <a:lnTo>
                    <a:pt x="314773" y="212128"/>
                  </a:lnTo>
                  <a:lnTo>
                    <a:pt x="291681" y="256056"/>
                  </a:lnTo>
                  <a:lnTo>
                    <a:pt x="256592" y="290693"/>
                  </a:lnTo>
                  <a:lnTo>
                    <a:pt x="212287" y="313407"/>
                  </a:lnTo>
                  <a:lnTo>
                    <a:pt x="161544" y="321563"/>
                  </a:lnTo>
                  <a:lnTo>
                    <a:pt x="110800" y="313407"/>
                  </a:lnTo>
                  <a:lnTo>
                    <a:pt x="66495" y="290693"/>
                  </a:lnTo>
                  <a:lnTo>
                    <a:pt x="31406" y="256056"/>
                  </a:lnTo>
                  <a:lnTo>
                    <a:pt x="8314" y="212128"/>
                  </a:lnTo>
                  <a:lnTo>
                    <a:pt x="0" y="161543"/>
                  </a:lnTo>
                </a:path>
              </a:pathLst>
            </a:custGeom>
            <a:ln w="10668">
              <a:solidFill>
                <a:srgbClr val="162C51"/>
              </a:solidFill>
            </a:ln>
          </p:spPr>
          <p:txBody>
            <a:bodyPr wrap="square" lIns="0" tIns="0" rIns="0" bIns="0" rtlCol="0"/>
            <a:lstStyle/>
            <a: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6"/>
          <p:cNvPicPr/>
          <p:nvPr/>
        </p:nvPicPr>
        <p:blipFill>
          <a:blip r:embed="rId2" cstate="print"/>
          <a:stretch>
            <a:fillRect/>
          </a:stretch>
        </p:blipFill>
        <p:spPr>
          <a:xfrm>
            <a:off x="9668140" y="922931"/>
            <a:ext cx="798113" cy="664431"/>
          </a:xfrm>
          <a:prstGeom prst="rect">
            <a:avLst/>
          </a:prstGeom>
        </p:spPr>
      </p:pic>
      <p:sp>
        <p:nvSpPr>
          <p:cNvPr id="7" name="object 7"/>
          <p:cNvSpPr txBox="1"/>
          <p:nvPr/>
        </p:nvSpPr>
        <p:spPr>
          <a:xfrm>
            <a:off x="68605" y="7313282"/>
            <a:ext cx="659765"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888888"/>
                </a:solidFill>
                <a:latin typeface="Calibri"/>
                <a:cs typeface="Calibri"/>
              </a:rPr>
              <a:t>Project CB</a:t>
            </a:r>
            <a:r>
              <a:rPr sz="1050" spc="-25" dirty="0">
                <a:solidFill>
                  <a:srgbClr val="888888"/>
                </a:solidFill>
                <a:latin typeface="Calibri"/>
                <a:cs typeface="Calibri"/>
              </a:rPr>
              <a:t> </a:t>
            </a:r>
            <a:r>
              <a:rPr sz="1050" spc="-50" dirty="0">
                <a:solidFill>
                  <a:srgbClr val="888888"/>
                </a:solidFill>
                <a:latin typeface="Calibri"/>
                <a:cs typeface="Calibri"/>
              </a:rPr>
              <a:t>-</a:t>
            </a:r>
            <a:endParaRPr sz="1050">
              <a:latin typeface="Calibri"/>
              <a:cs typeface="Calibri"/>
            </a:endParaRPr>
          </a:p>
        </p:txBody>
      </p:sp>
      <p:sp>
        <p:nvSpPr>
          <p:cNvPr id="8" name="object 8"/>
          <p:cNvSpPr txBox="1"/>
          <p:nvPr/>
        </p:nvSpPr>
        <p:spPr>
          <a:xfrm>
            <a:off x="9806435" y="6452763"/>
            <a:ext cx="67945" cy="134620"/>
          </a:xfrm>
          <a:prstGeom prst="rect">
            <a:avLst/>
          </a:prstGeom>
        </p:spPr>
        <p:txBody>
          <a:bodyPr vert="horz" wrap="square" lIns="0" tIns="0" rIns="0" bIns="0" rtlCol="0">
            <a:spAutoFit/>
          </a:bodyPr>
          <a:lstStyle/>
          <a:p>
            <a:pPr>
              <a:lnSpc>
                <a:spcPts val="1000"/>
              </a:lnSpc>
            </a:pPr>
            <a:r>
              <a:rPr sz="1050" spc="-60" dirty="0">
                <a:solidFill>
                  <a:srgbClr val="888888"/>
                </a:solidFill>
                <a:latin typeface="Calibri"/>
                <a:cs typeface="Calibri"/>
              </a:rPr>
              <a:t>3</a:t>
            </a:r>
            <a:endParaRPr sz="1050">
              <a:latin typeface="Calibri"/>
              <a:cs typeface="Calibri"/>
            </a:endParaRPr>
          </a:p>
        </p:txBody>
      </p:sp>
      <p:sp>
        <p:nvSpPr>
          <p:cNvPr id="12" name="object 12"/>
          <p:cNvSpPr txBox="1">
            <a:spLocks noGrp="1"/>
          </p:cNvSpPr>
          <p:nvPr>
            <p:ph type="title"/>
          </p:nvPr>
        </p:nvSpPr>
        <p:spPr>
          <a:xfrm>
            <a:off x="3308984" y="404829"/>
            <a:ext cx="3299460" cy="482600"/>
          </a:xfrm>
          <a:prstGeom prst="rect">
            <a:avLst/>
          </a:prstGeom>
        </p:spPr>
        <p:txBody>
          <a:bodyPr vert="horz" wrap="square" lIns="0" tIns="12700" rIns="0" bIns="0" rtlCol="0">
            <a:spAutoFit/>
          </a:bodyPr>
          <a:lstStyle/>
          <a:p>
            <a:pPr marL="12700">
              <a:lnSpc>
                <a:spcPct val="100000"/>
              </a:lnSpc>
              <a:spcBef>
                <a:spcPts val="100"/>
              </a:spcBef>
            </a:pPr>
            <a:r>
              <a:rPr dirty="0"/>
              <a:t>KEY</a:t>
            </a:r>
            <a:r>
              <a:rPr spc="-45" dirty="0"/>
              <a:t> </a:t>
            </a:r>
            <a:r>
              <a:rPr dirty="0"/>
              <a:t>POINTS</a:t>
            </a:r>
            <a:r>
              <a:rPr spc="-45" dirty="0"/>
              <a:t> </a:t>
            </a:r>
            <a:r>
              <a:rPr dirty="0"/>
              <a:t>TO</a:t>
            </a:r>
            <a:r>
              <a:rPr spc="-40" dirty="0"/>
              <a:t> </a:t>
            </a:r>
            <a:r>
              <a:rPr spc="-20" dirty="0"/>
              <a:t>NOTE</a:t>
            </a:r>
          </a:p>
        </p:txBody>
      </p:sp>
      <p:sp>
        <p:nvSpPr>
          <p:cNvPr id="13" name="object 13"/>
          <p:cNvSpPr txBox="1"/>
          <p:nvPr/>
        </p:nvSpPr>
        <p:spPr>
          <a:xfrm>
            <a:off x="1003300" y="1846212"/>
            <a:ext cx="8129905" cy="5009064"/>
          </a:xfrm>
          <a:prstGeom prst="rect">
            <a:avLst/>
          </a:prstGeom>
        </p:spPr>
        <p:txBody>
          <a:bodyPr vert="horz" wrap="square" lIns="0" tIns="12700" rIns="0" bIns="0" rtlCol="0">
            <a:spAutoFit/>
          </a:bodyPr>
          <a:lstStyle/>
          <a:p>
            <a:pPr marL="334010" marR="5080" indent="-321945">
              <a:lnSpc>
                <a:spcPct val="100000"/>
              </a:lnSpc>
              <a:spcBef>
                <a:spcPts val="100"/>
              </a:spcBef>
              <a:buFont typeface="Symbol"/>
              <a:buChar char=""/>
              <a:tabLst>
                <a:tab pos="334010" algn="l"/>
              </a:tabLst>
            </a:pPr>
            <a:r>
              <a:rPr sz="1900" b="1" dirty="0">
                <a:latin typeface="Calibri"/>
                <a:cs typeface="Calibri"/>
              </a:rPr>
              <a:t>From</a:t>
            </a:r>
            <a:r>
              <a:rPr sz="1900" b="1" spc="-55" dirty="0">
                <a:latin typeface="Calibri"/>
                <a:cs typeface="Calibri"/>
              </a:rPr>
              <a:t> </a:t>
            </a:r>
            <a:r>
              <a:rPr sz="1900" b="1" dirty="0">
                <a:latin typeface="Calibri"/>
                <a:cs typeface="Calibri"/>
              </a:rPr>
              <a:t>saving</a:t>
            </a:r>
            <a:r>
              <a:rPr sz="1900" b="1" spc="-55" dirty="0">
                <a:latin typeface="Calibri"/>
                <a:cs typeface="Calibri"/>
              </a:rPr>
              <a:t> </a:t>
            </a:r>
            <a:r>
              <a:rPr sz="1900" b="1" dirty="0">
                <a:latin typeface="Calibri"/>
                <a:cs typeface="Calibri"/>
              </a:rPr>
              <a:t>Carbon</a:t>
            </a:r>
            <a:r>
              <a:rPr sz="1900" b="1" spc="-50" dirty="0">
                <a:latin typeface="Calibri"/>
                <a:cs typeface="Calibri"/>
              </a:rPr>
              <a:t> </a:t>
            </a:r>
            <a:r>
              <a:rPr sz="1900" b="1" dirty="0">
                <a:latin typeface="Calibri"/>
                <a:cs typeface="Calibri"/>
              </a:rPr>
              <a:t>emissions</a:t>
            </a:r>
            <a:r>
              <a:rPr sz="1900" b="1" spc="-45" dirty="0">
                <a:latin typeface="Calibri"/>
                <a:cs typeface="Calibri"/>
              </a:rPr>
              <a:t> </a:t>
            </a:r>
            <a:r>
              <a:rPr sz="1900" b="1" dirty="0">
                <a:latin typeface="Calibri"/>
                <a:cs typeface="Calibri"/>
              </a:rPr>
              <a:t>by</a:t>
            </a:r>
            <a:r>
              <a:rPr sz="1900" b="1" spc="-50" dirty="0">
                <a:latin typeface="Calibri"/>
                <a:cs typeface="Calibri"/>
              </a:rPr>
              <a:t> </a:t>
            </a:r>
            <a:r>
              <a:rPr sz="1900" b="1" dirty="0">
                <a:latin typeface="Calibri"/>
                <a:cs typeface="Calibri"/>
              </a:rPr>
              <a:t>the</a:t>
            </a:r>
            <a:r>
              <a:rPr sz="1900" b="1" spc="-55" dirty="0">
                <a:latin typeface="Calibri"/>
                <a:cs typeface="Calibri"/>
              </a:rPr>
              <a:t> </a:t>
            </a:r>
            <a:r>
              <a:rPr sz="1900" b="1" dirty="0">
                <a:latin typeface="Calibri"/>
                <a:cs typeface="Calibri"/>
              </a:rPr>
              <a:t>use</a:t>
            </a:r>
            <a:r>
              <a:rPr sz="1900" b="1" spc="-55" dirty="0">
                <a:latin typeface="Calibri"/>
                <a:cs typeface="Calibri"/>
              </a:rPr>
              <a:t> </a:t>
            </a:r>
            <a:r>
              <a:rPr sz="1900" b="1" dirty="0">
                <a:latin typeface="Calibri"/>
                <a:cs typeface="Calibri"/>
              </a:rPr>
              <a:t>of</a:t>
            </a:r>
            <a:r>
              <a:rPr sz="1900" b="1" spc="-50" dirty="0">
                <a:latin typeface="Calibri"/>
                <a:cs typeface="Calibri"/>
              </a:rPr>
              <a:t> </a:t>
            </a:r>
            <a:r>
              <a:rPr sz="1900" b="1" dirty="0">
                <a:latin typeface="Calibri"/>
                <a:cs typeface="Calibri"/>
              </a:rPr>
              <a:t>our</a:t>
            </a:r>
            <a:r>
              <a:rPr sz="1900" b="1" spc="-55" dirty="0">
                <a:latin typeface="Calibri"/>
                <a:cs typeface="Calibri"/>
              </a:rPr>
              <a:t> </a:t>
            </a:r>
            <a:r>
              <a:rPr sz="1900" b="1" dirty="0">
                <a:latin typeface="Calibri"/>
                <a:cs typeface="Calibri"/>
              </a:rPr>
              <a:t>patented</a:t>
            </a:r>
            <a:r>
              <a:rPr sz="1900" b="1" spc="-50" dirty="0">
                <a:latin typeface="Calibri"/>
                <a:cs typeface="Calibri"/>
              </a:rPr>
              <a:t> </a:t>
            </a:r>
            <a:r>
              <a:rPr sz="1900" b="1" dirty="0">
                <a:latin typeface="Calibri"/>
                <a:cs typeface="Calibri"/>
              </a:rPr>
              <a:t>LED</a:t>
            </a:r>
            <a:r>
              <a:rPr sz="1900" b="1" spc="-50" dirty="0">
                <a:latin typeface="Calibri"/>
                <a:cs typeface="Calibri"/>
              </a:rPr>
              <a:t> </a:t>
            </a:r>
            <a:r>
              <a:rPr sz="1900" b="1" dirty="0">
                <a:latin typeface="Calibri"/>
                <a:cs typeface="Calibri"/>
              </a:rPr>
              <a:t>System</a:t>
            </a:r>
            <a:r>
              <a:rPr sz="1900" b="1" spc="-55" dirty="0">
                <a:latin typeface="Calibri"/>
                <a:cs typeface="Calibri"/>
              </a:rPr>
              <a:t> </a:t>
            </a:r>
            <a:r>
              <a:rPr sz="1900" b="1" spc="-10" dirty="0">
                <a:latin typeface="Calibri"/>
                <a:cs typeface="Calibri"/>
              </a:rPr>
              <a:t>which </a:t>
            </a:r>
            <a:r>
              <a:rPr sz="1900" b="1" dirty="0">
                <a:latin typeface="Calibri"/>
                <a:cs typeface="Calibri"/>
              </a:rPr>
              <a:t>saves</a:t>
            </a:r>
            <a:r>
              <a:rPr sz="1900" b="1" spc="-30" dirty="0">
                <a:latin typeface="Calibri"/>
                <a:cs typeface="Calibri"/>
              </a:rPr>
              <a:t> </a:t>
            </a:r>
            <a:r>
              <a:rPr sz="1900" b="1" dirty="0">
                <a:latin typeface="Calibri"/>
                <a:cs typeface="Calibri"/>
              </a:rPr>
              <a:t>1,137,746.61</a:t>
            </a:r>
            <a:r>
              <a:rPr sz="1900" b="1" spc="370" dirty="0">
                <a:latin typeface="Calibri"/>
                <a:cs typeface="Calibri"/>
              </a:rPr>
              <a:t> </a:t>
            </a:r>
            <a:r>
              <a:rPr sz="1900" b="1" dirty="0">
                <a:latin typeface="Calibri"/>
                <a:cs typeface="Calibri"/>
              </a:rPr>
              <a:t>per</a:t>
            </a:r>
            <a:r>
              <a:rPr sz="1900" b="1" spc="-30" dirty="0">
                <a:latin typeface="Calibri"/>
                <a:cs typeface="Calibri"/>
              </a:rPr>
              <a:t> </a:t>
            </a:r>
            <a:r>
              <a:rPr sz="1900" b="1" dirty="0">
                <a:latin typeface="Calibri"/>
                <a:cs typeface="Calibri"/>
              </a:rPr>
              <a:t>Ha</a:t>
            </a:r>
            <a:r>
              <a:rPr sz="1900" b="1" spc="-30" dirty="0">
                <a:latin typeface="Calibri"/>
                <a:cs typeface="Calibri"/>
              </a:rPr>
              <a:t> </a:t>
            </a:r>
            <a:r>
              <a:rPr sz="1900" b="1" dirty="0">
                <a:latin typeface="Calibri"/>
                <a:cs typeface="Calibri"/>
              </a:rPr>
              <a:t>per</a:t>
            </a:r>
            <a:r>
              <a:rPr sz="1900" b="1" spc="-30" dirty="0">
                <a:latin typeface="Calibri"/>
                <a:cs typeface="Calibri"/>
              </a:rPr>
              <a:t> </a:t>
            </a:r>
            <a:r>
              <a:rPr sz="1900" b="1" dirty="0">
                <a:latin typeface="Calibri"/>
                <a:cs typeface="Calibri"/>
              </a:rPr>
              <a:t>year.</a:t>
            </a:r>
            <a:r>
              <a:rPr sz="1900" b="1" spc="-35" dirty="0">
                <a:latin typeface="Calibri"/>
                <a:cs typeface="Calibri"/>
              </a:rPr>
              <a:t> </a:t>
            </a:r>
            <a:r>
              <a:rPr sz="1900" b="1" dirty="0">
                <a:latin typeface="Calibri"/>
                <a:cs typeface="Calibri"/>
              </a:rPr>
              <a:t>(18,203,945.76</a:t>
            </a:r>
            <a:r>
              <a:rPr sz="1900" b="1" spc="-25" dirty="0">
                <a:latin typeface="Calibri"/>
                <a:cs typeface="Calibri"/>
              </a:rPr>
              <a:t> </a:t>
            </a:r>
            <a:r>
              <a:rPr sz="1900" b="1" dirty="0">
                <a:latin typeface="Calibri"/>
                <a:cs typeface="Calibri"/>
              </a:rPr>
              <a:t>On</a:t>
            </a:r>
            <a:r>
              <a:rPr sz="1900" b="1" spc="-40" dirty="0">
                <a:latin typeface="Calibri"/>
                <a:cs typeface="Calibri"/>
              </a:rPr>
              <a:t> </a:t>
            </a:r>
            <a:r>
              <a:rPr sz="1900" b="1" dirty="0">
                <a:latin typeface="Calibri"/>
                <a:cs typeface="Calibri"/>
              </a:rPr>
              <a:t>Co2</a:t>
            </a:r>
            <a:r>
              <a:rPr sz="1900" b="1" spc="-30" dirty="0">
                <a:latin typeface="Calibri"/>
                <a:cs typeface="Calibri"/>
              </a:rPr>
              <a:t> </a:t>
            </a:r>
            <a:r>
              <a:rPr sz="1900" b="1" dirty="0">
                <a:latin typeface="Calibri"/>
                <a:cs typeface="Calibri"/>
              </a:rPr>
              <a:t>emissions</a:t>
            </a:r>
            <a:r>
              <a:rPr sz="1900" b="1" spc="-25" dirty="0">
                <a:latin typeface="Calibri"/>
                <a:cs typeface="Calibri"/>
              </a:rPr>
              <a:t> </a:t>
            </a:r>
            <a:r>
              <a:rPr sz="1900" b="1" spc="-20" dirty="0">
                <a:latin typeface="Calibri"/>
                <a:cs typeface="Calibri"/>
              </a:rPr>
              <a:t>from </a:t>
            </a:r>
            <a:r>
              <a:rPr sz="1900" b="1" dirty="0">
                <a:latin typeface="Calibri"/>
                <a:cs typeface="Calibri"/>
              </a:rPr>
              <a:t>Then</a:t>
            </a:r>
            <a:r>
              <a:rPr sz="1900" b="1" spc="-45" dirty="0">
                <a:latin typeface="Calibri"/>
                <a:cs typeface="Calibri"/>
              </a:rPr>
              <a:t> </a:t>
            </a:r>
            <a:r>
              <a:rPr sz="1900" b="1" dirty="0">
                <a:latin typeface="Calibri"/>
                <a:cs typeface="Calibri"/>
              </a:rPr>
              <a:t>we</a:t>
            </a:r>
            <a:r>
              <a:rPr sz="1900" b="1" spc="-45" dirty="0">
                <a:latin typeface="Calibri"/>
                <a:cs typeface="Calibri"/>
              </a:rPr>
              <a:t> </a:t>
            </a:r>
            <a:r>
              <a:rPr sz="1900" b="1" dirty="0">
                <a:latin typeface="Calibri"/>
                <a:cs typeface="Calibri"/>
              </a:rPr>
              <a:t>will</a:t>
            </a:r>
            <a:r>
              <a:rPr sz="1900" b="1" spc="-40" dirty="0">
                <a:latin typeface="Calibri"/>
                <a:cs typeface="Calibri"/>
              </a:rPr>
              <a:t> </a:t>
            </a:r>
            <a:r>
              <a:rPr sz="1900" b="1" dirty="0">
                <a:latin typeface="Calibri"/>
                <a:cs typeface="Calibri"/>
              </a:rPr>
              <a:t>also</a:t>
            </a:r>
            <a:r>
              <a:rPr sz="1900" b="1" spc="-40" dirty="0">
                <a:latin typeface="Calibri"/>
                <a:cs typeface="Calibri"/>
              </a:rPr>
              <a:t> </a:t>
            </a:r>
            <a:r>
              <a:rPr sz="1900" b="1" dirty="0">
                <a:latin typeface="Calibri"/>
                <a:cs typeface="Calibri"/>
              </a:rPr>
              <a:t>add</a:t>
            </a:r>
            <a:r>
              <a:rPr sz="1900" b="1" spc="-40" dirty="0">
                <a:latin typeface="Calibri"/>
                <a:cs typeface="Calibri"/>
              </a:rPr>
              <a:t> </a:t>
            </a:r>
            <a:r>
              <a:rPr sz="1900" b="1" dirty="0">
                <a:latin typeface="Calibri"/>
                <a:cs typeface="Calibri"/>
              </a:rPr>
              <a:t>a</a:t>
            </a:r>
            <a:r>
              <a:rPr sz="1900" b="1" spc="-45" dirty="0">
                <a:latin typeface="Calibri"/>
                <a:cs typeface="Calibri"/>
              </a:rPr>
              <a:t> </a:t>
            </a:r>
            <a:r>
              <a:rPr sz="1900" b="1" dirty="0">
                <a:latin typeface="Calibri"/>
                <a:cs typeface="Calibri"/>
              </a:rPr>
              <a:t>unique</a:t>
            </a:r>
            <a:r>
              <a:rPr sz="1900" b="1" spc="-45" dirty="0">
                <a:latin typeface="Calibri"/>
                <a:cs typeface="Calibri"/>
              </a:rPr>
              <a:t> </a:t>
            </a:r>
            <a:r>
              <a:rPr sz="1900" b="1" dirty="0">
                <a:latin typeface="Calibri"/>
                <a:cs typeface="Calibri"/>
              </a:rPr>
              <a:t>wind</a:t>
            </a:r>
            <a:r>
              <a:rPr sz="1900" b="1" spc="-40" dirty="0">
                <a:latin typeface="Calibri"/>
                <a:cs typeface="Calibri"/>
              </a:rPr>
              <a:t> </a:t>
            </a:r>
            <a:r>
              <a:rPr lang="en-GB" sz="1900" b="1" spc="-40" dirty="0">
                <a:latin typeface="Calibri"/>
                <a:cs typeface="Calibri"/>
              </a:rPr>
              <a:t>Capture system</a:t>
            </a:r>
            <a:r>
              <a:rPr lang="en-GB" sz="1900" b="1" spc="-45" dirty="0">
                <a:latin typeface="Calibri"/>
                <a:cs typeface="Calibri"/>
              </a:rPr>
              <a:t> that is controlled by AI and runs the fans at the optimum wind speed needed for the optimum power production. </a:t>
            </a:r>
            <a:endParaRPr sz="1900" dirty="0">
              <a:latin typeface="Calibri"/>
              <a:cs typeface="Calibri"/>
            </a:endParaRPr>
          </a:p>
          <a:p>
            <a:pPr marL="334010" marR="53340" indent="-321945">
              <a:lnSpc>
                <a:spcPct val="100000"/>
              </a:lnSpc>
              <a:spcBef>
                <a:spcPts val="2280"/>
              </a:spcBef>
              <a:buFont typeface="Symbol"/>
              <a:buChar char=""/>
              <a:tabLst>
                <a:tab pos="334010" algn="l"/>
              </a:tabLst>
            </a:pPr>
            <a:r>
              <a:rPr sz="1900" b="1" dirty="0">
                <a:latin typeface="Calibri"/>
                <a:cs typeface="Calibri"/>
              </a:rPr>
              <a:t>We</a:t>
            </a:r>
            <a:r>
              <a:rPr sz="1900" b="1" spc="-40" dirty="0">
                <a:latin typeface="Calibri"/>
                <a:cs typeface="Calibri"/>
              </a:rPr>
              <a:t> </a:t>
            </a:r>
            <a:r>
              <a:rPr sz="1900" b="1" dirty="0">
                <a:latin typeface="Calibri"/>
                <a:cs typeface="Calibri"/>
              </a:rPr>
              <a:t>have</a:t>
            </a:r>
            <a:r>
              <a:rPr sz="1900" b="1" spc="-40" dirty="0">
                <a:latin typeface="Calibri"/>
                <a:cs typeface="Calibri"/>
              </a:rPr>
              <a:t> </a:t>
            </a:r>
            <a:r>
              <a:rPr sz="1900" b="1" dirty="0">
                <a:latin typeface="Calibri"/>
                <a:cs typeface="Calibri"/>
              </a:rPr>
              <a:t>a</a:t>
            </a:r>
            <a:r>
              <a:rPr sz="1900" b="1" spc="-35" dirty="0">
                <a:latin typeface="Calibri"/>
                <a:cs typeface="Calibri"/>
              </a:rPr>
              <a:t> </a:t>
            </a:r>
            <a:r>
              <a:rPr sz="1900" b="1" dirty="0">
                <a:latin typeface="Calibri"/>
                <a:cs typeface="Calibri"/>
              </a:rPr>
              <a:t>unique</a:t>
            </a:r>
            <a:r>
              <a:rPr sz="1900" b="1" spc="-35" dirty="0">
                <a:latin typeface="Calibri"/>
                <a:cs typeface="Calibri"/>
              </a:rPr>
              <a:t> </a:t>
            </a:r>
            <a:r>
              <a:rPr sz="1900" b="1" dirty="0">
                <a:latin typeface="Calibri"/>
                <a:cs typeface="Calibri"/>
              </a:rPr>
              <a:t>LED</a:t>
            </a:r>
            <a:r>
              <a:rPr sz="1900" b="1" spc="-40" dirty="0">
                <a:latin typeface="Calibri"/>
                <a:cs typeface="Calibri"/>
              </a:rPr>
              <a:t> </a:t>
            </a:r>
            <a:r>
              <a:rPr sz="1900" b="1" dirty="0">
                <a:latin typeface="Calibri"/>
                <a:cs typeface="Calibri"/>
              </a:rPr>
              <a:t>Ligting</a:t>
            </a:r>
            <a:r>
              <a:rPr sz="1900" b="1" spc="-35" dirty="0">
                <a:latin typeface="Calibri"/>
                <a:cs typeface="Calibri"/>
              </a:rPr>
              <a:t> </a:t>
            </a:r>
            <a:r>
              <a:rPr sz="1900" b="1" dirty="0">
                <a:latin typeface="Calibri"/>
                <a:cs typeface="Calibri"/>
              </a:rPr>
              <a:t>system</a:t>
            </a:r>
            <a:r>
              <a:rPr sz="1900" b="1" spc="-40" dirty="0">
                <a:latin typeface="Calibri"/>
                <a:cs typeface="Calibri"/>
              </a:rPr>
              <a:t> </a:t>
            </a:r>
            <a:r>
              <a:rPr sz="1900" b="1" dirty="0">
                <a:latin typeface="Calibri"/>
                <a:cs typeface="Calibri"/>
              </a:rPr>
              <a:t>that</a:t>
            </a:r>
            <a:r>
              <a:rPr sz="1900" b="1" spc="-35" dirty="0">
                <a:latin typeface="Calibri"/>
                <a:cs typeface="Calibri"/>
              </a:rPr>
              <a:t> </a:t>
            </a:r>
            <a:r>
              <a:rPr lang="en-GB" sz="1900" b="1" spc="-35" dirty="0">
                <a:latin typeface="Calibri"/>
                <a:cs typeface="Calibri"/>
              </a:rPr>
              <a:t>reduces the amount needed by </a:t>
            </a:r>
            <a:r>
              <a:rPr lang="en-GB" sz="1900" b="1" spc="-30" dirty="0">
                <a:latin typeface="Calibri"/>
                <a:cs typeface="Calibri"/>
              </a:rPr>
              <a:t>50%</a:t>
            </a:r>
            <a:r>
              <a:rPr lang="en-GB" sz="1900" spc="-30" dirty="0">
                <a:latin typeface="Calibri"/>
                <a:cs typeface="Calibri"/>
              </a:rPr>
              <a:t> </a:t>
            </a:r>
            <a:r>
              <a:rPr sz="1900" b="1" dirty="0">
                <a:latin typeface="Calibri"/>
                <a:cs typeface="Calibri"/>
              </a:rPr>
              <a:t>This</a:t>
            </a:r>
            <a:r>
              <a:rPr sz="1900" b="1" spc="-30" dirty="0">
                <a:latin typeface="Calibri"/>
                <a:cs typeface="Calibri"/>
              </a:rPr>
              <a:t> </a:t>
            </a:r>
            <a:r>
              <a:rPr sz="1900" b="1" dirty="0">
                <a:latin typeface="Calibri"/>
                <a:cs typeface="Calibri"/>
              </a:rPr>
              <a:t>saves</a:t>
            </a:r>
            <a:r>
              <a:rPr sz="1900" b="1" spc="-25" dirty="0">
                <a:latin typeface="Calibri"/>
                <a:cs typeface="Calibri"/>
              </a:rPr>
              <a:t> </a:t>
            </a:r>
            <a:r>
              <a:rPr sz="1900" b="1" dirty="0">
                <a:latin typeface="Calibri"/>
                <a:cs typeface="Calibri"/>
              </a:rPr>
              <a:t>Capital,</a:t>
            </a:r>
            <a:r>
              <a:rPr sz="1900" b="1" spc="-25" dirty="0">
                <a:latin typeface="Calibri"/>
                <a:cs typeface="Calibri"/>
              </a:rPr>
              <a:t> </a:t>
            </a:r>
            <a:r>
              <a:rPr sz="1900" b="1" dirty="0">
                <a:latin typeface="Calibri"/>
                <a:cs typeface="Calibri"/>
              </a:rPr>
              <a:t>Opex</a:t>
            </a:r>
            <a:r>
              <a:rPr sz="1900" b="1" spc="-30" dirty="0">
                <a:latin typeface="Calibri"/>
                <a:cs typeface="Calibri"/>
              </a:rPr>
              <a:t> </a:t>
            </a:r>
            <a:r>
              <a:rPr sz="1900" b="1" dirty="0">
                <a:latin typeface="Calibri"/>
                <a:cs typeface="Calibri"/>
              </a:rPr>
              <a:t>BUT</a:t>
            </a:r>
            <a:r>
              <a:rPr sz="1900" b="1" spc="-30" dirty="0">
                <a:latin typeface="Calibri"/>
                <a:cs typeface="Calibri"/>
              </a:rPr>
              <a:t> </a:t>
            </a:r>
            <a:r>
              <a:rPr sz="1900" b="1" dirty="0">
                <a:latin typeface="Calibri"/>
                <a:cs typeface="Calibri"/>
              </a:rPr>
              <a:t>most</a:t>
            </a:r>
            <a:r>
              <a:rPr sz="1900" b="1" spc="-25" dirty="0">
                <a:latin typeface="Calibri"/>
                <a:cs typeface="Calibri"/>
              </a:rPr>
              <a:t> </a:t>
            </a:r>
            <a:r>
              <a:rPr sz="1900" b="1" dirty="0">
                <a:latin typeface="Calibri"/>
                <a:cs typeface="Calibri"/>
              </a:rPr>
              <a:t>of</a:t>
            </a:r>
            <a:r>
              <a:rPr sz="1900" b="1" spc="-30" dirty="0">
                <a:latin typeface="Calibri"/>
                <a:cs typeface="Calibri"/>
              </a:rPr>
              <a:t> </a:t>
            </a:r>
            <a:r>
              <a:rPr sz="1900" b="1" dirty="0">
                <a:latin typeface="Calibri"/>
                <a:cs typeface="Calibri"/>
              </a:rPr>
              <a:t>all</a:t>
            </a:r>
            <a:r>
              <a:rPr sz="1900" b="1" spc="-25" dirty="0">
                <a:latin typeface="Calibri"/>
                <a:cs typeface="Calibri"/>
              </a:rPr>
              <a:t> </a:t>
            </a:r>
            <a:r>
              <a:rPr sz="1900" b="1" dirty="0">
                <a:latin typeface="Calibri"/>
                <a:cs typeface="Calibri"/>
              </a:rPr>
              <a:t>Co2</a:t>
            </a:r>
            <a:r>
              <a:rPr sz="1900" b="1" spc="-25" dirty="0">
                <a:latin typeface="Calibri"/>
                <a:cs typeface="Calibri"/>
              </a:rPr>
              <a:t> </a:t>
            </a:r>
            <a:r>
              <a:rPr sz="1900" b="1" dirty="0">
                <a:latin typeface="Calibri"/>
                <a:cs typeface="Calibri"/>
              </a:rPr>
              <a:t>emissions</a:t>
            </a:r>
            <a:r>
              <a:rPr sz="1900" b="1" spc="-10" dirty="0">
                <a:latin typeface="Calibri"/>
                <a:cs typeface="Calibri"/>
              </a:rPr>
              <a:t>.</a:t>
            </a:r>
            <a:endParaRPr sz="1900" dirty="0">
              <a:latin typeface="Calibri"/>
              <a:cs typeface="Calibri"/>
            </a:endParaRPr>
          </a:p>
          <a:p>
            <a:pPr marL="334010" marR="83820" indent="-321945">
              <a:lnSpc>
                <a:spcPct val="100000"/>
              </a:lnSpc>
              <a:spcBef>
                <a:spcPts val="2280"/>
              </a:spcBef>
              <a:buFont typeface="Symbol"/>
              <a:buChar char=""/>
              <a:tabLst>
                <a:tab pos="334010" algn="l"/>
              </a:tabLst>
            </a:pPr>
            <a:r>
              <a:rPr sz="1900" b="1" dirty="0">
                <a:latin typeface="Calibri"/>
                <a:cs typeface="Calibri"/>
              </a:rPr>
              <a:t>We</a:t>
            </a:r>
            <a:r>
              <a:rPr sz="1900" b="1" spc="-45" dirty="0">
                <a:latin typeface="Calibri"/>
                <a:cs typeface="Calibri"/>
              </a:rPr>
              <a:t> </a:t>
            </a:r>
            <a:r>
              <a:rPr sz="1900" b="1" dirty="0">
                <a:latin typeface="Calibri"/>
                <a:cs typeface="Calibri"/>
              </a:rPr>
              <a:t>also</a:t>
            </a:r>
            <a:r>
              <a:rPr sz="1900" b="1" spc="-35" dirty="0">
                <a:latin typeface="Calibri"/>
                <a:cs typeface="Calibri"/>
              </a:rPr>
              <a:t> </a:t>
            </a:r>
            <a:r>
              <a:rPr sz="1900" b="1" dirty="0">
                <a:latin typeface="Calibri"/>
                <a:cs typeface="Calibri"/>
              </a:rPr>
              <a:t>have</a:t>
            </a:r>
            <a:r>
              <a:rPr sz="1900" b="1" spc="-40" dirty="0">
                <a:latin typeface="Calibri"/>
                <a:cs typeface="Calibri"/>
              </a:rPr>
              <a:t> </a:t>
            </a:r>
            <a:r>
              <a:rPr sz="1900" b="1" dirty="0">
                <a:latin typeface="Calibri"/>
                <a:cs typeface="Calibri"/>
              </a:rPr>
              <a:t>a</a:t>
            </a:r>
            <a:r>
              <a:rPr sz="1900" b="1" spc="-35" dirty="0">
                <a:latin typeface="Calibri"/>
                <a:cs typeface="Calibri"/>
              </a:rPr>
              <a:t> </a:t>
            </a:r>
            <a:r>
              <a:rPr sz="1900" b="1" dirty="0">
                <a:latin typeface="Calibri"/>
                <a:cs typeface="Calibri"/>
              </a:rPr>
              <a:t>design</a:t>
            </a:r>
            <a:r>
              <a:rPr sz="1900" b="1" spc="-35" dirty="0">
                <a:latin typeface="Calibri"/>
                <a:cs typeface="Calibri"/>
              </a:rPr>
              <a:t> </a:t>
            </a:r>
            <a:r>
              <a:rPr sz="1900" b="1" dirty="0">
                <a:latin typeface="Calibri"/>
                <a:cs typeface="Calibri"/>
              </a:rPr>
              <a:t>for</a:t>
            </a:r>
            <a:r>
              <a:rPr sz="1900" b="1" spc="-45" dirty="0">
                <a:latin typeface="Calibri"/>
                <a:cs typeface="Calibri"/>
              </a:rPr>
              <a:t> </a:t>
            </a:r>
            <a:r>
              <a:rPr sz="1900" b="1" dirty="0">
                <a:latin typeface="Calibri"/>
                <a:cs typeface="Calibri"/>
              </a:rPr>
              <a:t>a</a:t>
            </a:r>
            <a:r>
              <a:rPr sz="1900" b="1" spc="-35" dirty="0">
                <a:latin typeface="Calibri"/>
                <a:cs typeface="Calibri"/>
              </a:rPr>
              <a:t> </a:t>
            </a:r>
            <a:r>
              <a:rPr sz="1900" b="1" dirty="0">
                <a:latin typeface="Calibri"/>
                <a:cs typeface="Calibri"/>
              </a:rPr>
              <a:t>wind</a:t>
            </a:r>
            <a:r>
              <a:rPr sz="1900" b="1" spc="-35" dirty="0">
                <a:latin typeface="Calibri"/>
                <a:cs typeface="Calibri"/>
              </a:rPr>
              <a:t> </a:t>
            </a:r>
            <a:r>
              <a:rPr lang="en-GB" sz="1900" b="1" spc="-35" dirty="0">
                <a:latin typeface="Calibri"/>
                <a:cs typeface="Calibri"/>
              </a:rPr>
              <a:t>Capture system air moving system</a:t>
            </a:r>
            <a:r>
              <a:rPr sz="1900" b="1" spc="-40" dirty="0">
                <a:latin typeface="Calibri"/>
                <a:cs typeface="Calibri"/>
              </a:rPr>
              <a:t> </a:t>
            </a:r>
            <a:r>
              <a:rPr sz="1900" b="1" dirty="0">
                <a:latin typeface="Calibri"/>
                <a:cs typeface="Calibri"/>
              </a:rPr>
              <a:t>that</a:t>
            </a:r>
            <a:r>
              <a:rPr sz="1900" b="1" spc="-35" dirty="0">
                <a:latin typeface="Calibri"/>
                <a:cs typeface="Calibri"/>
              </a:rPr>
              <a:t> </a:t>
            </a:r>
            <a:r>
              <a:rPr sz="1900" b="1" dirty="0">
                <a:latin typeface="Calibri"/>
                <a:cs typeface="Calibri"/>
              </a:rPr>
              <a:t>removes</a:t>
            </a:r>
            <a:r>
              <a:rPr sz="1900" b="1" spc="-40" dirty="0">
                <a:latin typeface="Calibri"/>
                <a:cs typeface="Calibri"/>
              </a:rPr>
              <a:t> </a:t>
            </a:r>
            <a:r>
              <a:rPr sz="1900" b="1" dirty="0">
                <a:latin typeface="Calibri"/>
                <a:cs typeface="Calibri"/>
              </a:rPr>
              <a:t>the</a:t>
            </a:r>
            <a:r>
              <a:rPr sz="1900" b="1" spc="-40" dirty="0">
                <a:latin typeface="Calibri"/>
                <a:cs typeface="Calibri"/>
              </a:rPr>
              <a:t> </a:t>
            </a:r>
            <a:r>
              <a:rPr sz="1900" b="1" dirty="0">
                <a:latin typeface="Calibri"/>
                <a:cs typeface="Calibri"/>
              </a:rPr>
              <a:t>need</a:t>
            </a:r>
            <a:r>
              <a:rPr sz="1900" b="1" spc="-35" dirty="0">
                <a:latin typeface="Calibri"/>
                <a:cs typeface="Calibri"/>
              </a:rPr>
              <a:t> </a:t>
            </a:r>
            <a:r>
              <a:rPr sz="1900" b="1" dirty="0">
                <a:latin typeface="Calibri"/>
                <a:cs typeface="Calibri"/>
              </a:rPr>
              <a:t>for</a:t>
            </a:r>
            <a:r>
              <a:rPr sz="1900" b="1" spc="-40" dirty="0">
                <a:latin typeface="Calibri"/>
                <a:cs typeface="Calibri"/>
              </a:rPr>
              <a:t> </a:t>
            </a:r>
            <a:r>
              <a:rPr sz="1900" b="1" dirty="0">
                <a:latin typeface="Calibri"/>
                <a:cs typeface="Calibri"/>
              </a:rPr>
              <a:t>A</a:t>
            </a:r>
            <a:r>
              <a:rPr lang="en-GB" sz="1900" b="1" dirty="0">
                <a:latin typeface="Calibri"/>
                <a:cs typeface="Calibri"/>
              </a:rPr>
              <a:t>C</a:t>
            </a:r>
            <a:r>
              <a:rPr sz="1900" b="1" spc="-35" dirty="0">
                <a:latin typeface="Calibri"/>
                <a:cs typeface="Calibri"/>
              </a:rPr>
              <a:t> </a:t>
            </a:r>
            <a:r>
              <a:rPr sz="1900" b="1" spc="-10" dirty="0">
                <a:latin typeface="Calibri"/>
                <a:cs typeface="Calibri"/>
              </a:rPr>
              <a:t>Units </a:t>
            </a:r>
            <a:r>
              <a:rPr sz="1900" b="1" dirty="0">
                <a:latin typeface="Calibri"/>
                <a:cs typeface="Calibri"/>
              </a:rPr>
              <a:t>all</a:t>
            </a:r>
            <a:r>
              <a:rPr sz="1900" b="1" spc="-40" dirty="0">
                <a:latin typeface="Calibri"/>
                <a:cs typeface="Calibri"/>
              </a:rPr>
              <a:t> </a:t>
            </a:r>
            <a:r>
              <a:rPr sz="1900" b="1" dirty="0">
                <a:latin typeface="Calibri"/>
                <a:cs typeface="Calibri"/>
              </a:rPr>
              <a:t>of</a:t>
            </a:r>
            <a:r>
              <a:rPr sz="1900" b="1" spc="-40" dirty="0">
                <a:latin typeface="Calibri"/>
                <a:cs typeface="Calibri"/>
              </a:rPr>
              <a:t> </a:t>
            </a:r>
            <a:r>
              <a:rPr sz="1900" b="1" dirty="0">
                <a:latin typeface="Calibri"/>
                <a:cs typeface="Calibri"/>
              </a:rPr>
              <a:t>this</a:t>
            </a:r>
            <a:r>
              <a:rPr sz="1900" b="1" spc="-35" dirty="0">
                <a:latin typeface="Calibri"/>
                <a:cs typeface="Calibri"/>
              </a:rPr>
              <a:t> </a:t>
            </a:r>
            <a:r>
              <a:rPr sz="1900" b="1" dirty="0">
                <a:latin typeface="Calibri"/>
                <a:cs typeface="Calibri"/>
              </a:rPr>
              <a:t>adds</a:t>
            </a:r>
            <a:r>
              <a:rPr sz="1900" b="1" spc="-35" dirty="0">
                <a:latin typeface="Calibri"/>
                <a:cs typeface="Calibri"/>
              </a:rPr>
              <a:t> </a:t>
            </a:r>
            <a:r>
              <a:rPr sz="1900" b="1" dirty="0">
                <a:latin typeface="Calibri"/>
                <a:cs typeface="Calibri"/>
              </a:rPr>
              <a:t>upto</a:t>
            </a:r>
            <a:r>
              <a:rPr sz="1900" b="1" spc="-35" dirty="0">
                <a:latin typeface="Calibri"/>
                <a:cs typeface="Calibri"/>
              </a:rPr>
              <a:t> </a:t>
            </a:r>
            <a:r>
              <a:rPr sz="1900" b="1" dirty="0">
                <a:latin typeface="Calibri"/>
                <a:cs typeface="Calibri"/>
              </a:rPr>
              <a:t>a</a:t>
            </a:r>
            <a:r>
              <a:rPr sz="1900" b="1" spc="-40" dirty="0">
                <a:latin typeface="Calibri"/>
                <a:cs typeface="Calibri"/>
              </a:rPr>
              <a:t> </a:t>
            </a:r>
            <a:r>
              <a:rPr sz="1900" b="1" dirty="0">
                <a:latin typeface="Calibri"/>
                <a:cs typeface="Calibri"/>
              </a:rPr>
              <a:t>massive</a:t>
            </a:r>
            <a:r>
              <a:rPr sz="1900" b="1" spc="-40" dirty="0">
                <a:latin typeface="Calibri"/>
                <a:cs typeface="Calibri"/>
              </a:rPr>
              <a:t> </a:t>
            </a:r>
            <a:r>
              <a:rPr sz="1900" b="1" dirty="0">
                <a:latin typeface="Calibri"/>
                <a:cs typeface="Calibri"/>
              </a:rPr>
              <a:t>saving</a:t>
            </a:r>
            <a:r>
              <a:rPr sz="1900" b="1" spc="-40" dirty="0">
                <a:latin typeface="Calibri"/>
                <a:cs typeface="Calibri"/>
              </a:rPr>
              <a:t> </a:t>
            </a:r>
            <a:r>
              <a:rPr sz="1900" b="1" dirty="0">
                <a:latin typeface="Calibri"/>
                <a:cs typeface="Calibri"/>
              </a:rPr>
              <a:t>in</a:t>
            </a:r>
            <a:r>
              <a:rPr sz="1900" b="1" spc="-35" dirty="0">
                <a:latin typeface="Calibri"/>
                <a:cs typeface="Calibri"/>
              </a:rPr>
              <a:t> </a:t>
            </a:r>
            <a:r>
              <a:rPr sz="1900" b="1" dirty="0">
                <a:latin typeface="Calibri"/>
                <a:cs typeface="Calibri"/>
              </a:rPr>
              <a:t>COGS</a:t>
            </a:r>
            <a:r>
              <a:rPr sz="1900" b="1" spc="-35" dirty="0">
                <a:latin typeface="Calibri"/>
                <a:cs typeface="Calibri"/>
              </a:rPr>
              <a:t> </a:t>
            </a:r>
            <a:r>
              <a:rPr sz="1900" b="1" dirty="0">
                <a:latin typeface="Calibri"/>
                <a:cs typeface="Calibri"/>
              </a:rPr>
              <a:t>(Cost</a:t>
            </a:r>
            <a:r>
              <a:rPr sz="1900" b="1" spc="-40" dirty="0">
                <a:latin typeface="Calibri"/>
                <a:cs typeface="Calibri"/>
              </a:rPr>
              <a:t> </a:t>
            </a:r>
            <a:r>
              <a:rPr sz="1900" b="1" dirty="0">
                <a:latin typeface="Calibri"/>
                <a:cs typeface="Calibri"/>
              </a:rPr>
              <a:t>Of</a:t>
            </a:r>
            <a:r>
              <a:rPr sz="1900" b="1" spc="-40" dirty="0">
                <a:latin typeface="Calibri"/>
                <a:cs typeface="Calibri"/>
              </a:rPr>
              <a:t> </a:t>
            </a:r>
            <a:r>
              <a:rPr sz="1900" b="1" dirty="0">
                <a:latin typeface="Calibri"/>
                <a:cs typeface="Calibri"/>
              </a:rPr>
              <a:t>Goods</a:t>
            </a:r>
            <a:r>
              <a:rPr sz="1900" b="1" spc="-35" dirty="0">
                <a:latin typeface="Calibri"/>
                <a:cs typeface="Calibri"/>
              </a:rPr>
              <a:t> </a:t>
            </a:r>
            <a:r>
              <a:rPr sz="1900" b="1" spc="-10" dirty="0">
                <a:latin typeface="Calibri"/>
                <a:cs typeface="Calibri"/>
              </a:rPr>
              <a:t>Sold)</a:t>
            </a:r>
            <a:endParaRPr sz="1900" dirty="0">
              <a:latin typeface="Calibri"/>
              <a:cs typeface="Calibri"/>
            </a:endParaRPr>
          </a:p>
          <a:p>
            <a:pPr marL="334010" marR="214629" indent="-321945">
              <a:lnSpc>
                <a:spcPct val="100000"/>
              </a:lnSpc>
              <a:spcBef>
                <a:spcPts val="2280"/>
              </a:spcBef>
              <a:buFont typeface="Symbol"/>
              <a:buChar char=""/>
              <a:tabLst>
                <a:tab pos="334010" algn="l"/>
              </a:tabLst>
            </a:pPr>
            <a:r>
              <a:rPr sz="1900" b="1" dirty="0">
                <a:latin typeface="Calibri"/>
                <a:cs typeface="Calibri"/>
              </a:rPr>
              <a:t>We</a:t>
            </a:r>
            <a:r>
              <a:rPr sz="1900" b="1" spc="-45" dirty="0">
                <a:latin typeface="Calibri"/>
                <a:cs typeface="Calibri"/>
              </a:rPr>
              <a:t> </a:t>
            </a:r>
            <a:r>
              <a:rPr sz="1900" b="1" dirty="0">
                <a:latin typeface="Calibri"/>
                <a:cs typeface="Calibri"/>
              </a:rPr>
              <a:t>have</a:t>
            </a:r>
            <a:r>
              <a:rPr sz="1900" b="1" spc="-40" dirty="0">
                <a:latin typeface="Calibri"/>
                <a:cs typeface="Calibri"/>
              </a:rPr>
              <a:t> </a:t>
            </a:r>
            <a:r>
              <a:rPr sz="1900" b="1" dirty="0">
                <a:latin typeface="Calibri"/>
                <a:cs typeface="Calibri"/>
              </a:rPr>
              <a:t>spent</a:t>
            </a:r>
            <a:r>
              <a:rPr sz="1900" b="1" spc="-35" dirty="0">
                <a:latin typeface="Calibri"/>
                <a:cs typeface="Calibri"/>
              </a:rPr>
              <a:t> </a:t>
            </a:r>
            <a:r>
              <a:rPr sz="1900" b="1" dirty="0">
                <a:latin typeface="Calibri"/>
                <a:cs typeface="Calibri"/>
              </a:rPr>
              <a:t>2</a:t>
            </a:r>
            <a:r>
              <a:rPr sz="1900" b="1" spc="-35" dirty="0">
                <a:latin typeface="Calibri"/>
                <a:cs typeface="Calibri"/>
              </a:rPr>
              <a:t> </a:t>
            </a:r>
            <a:r>
              <a:rPr sz="1900" b="1" dirty="0">
                <a:latin typeface="Calibri"/>
                <a:cs typeface="Calibri"/>
              </a:rPr>
              <a:t>years</a:t>
            </a:r>
            <a:r>
              <a:rPr sz="1900" b="1" spc="-40" dirty="0">
                <a:latin typeface="Calibri"/>
                <a:cs typeface="Calibri"/>
              </a:rPr>
              <a:t> </a:t>
            </a:r>
            <a:r>
              <a:rPr sz="1900" b="1" spc="-10" dirty="0">
                <a:latin typeface="Calibri"/>
                <a:cs typeface="Calibri"/>
              </a:rPr>
              <a:t>developing</a:t>
            </a:r>
            <a:r>
              <a:rPr sz="1900" b="1" spc="-40" dirty="0">
                <a:latin typeface="Calibri"/>
                <a:cs typeface="Calibri"/>
              </a:rPr>
              <a:t> </a:t>
            </a:r>
            <a:r>
              <a:rPr sz="1900" b="1" dirty="0">
                <a:latin typeface="Calibri"/>
                <a:cs typeface="Calibri"/>
              </a:rPr>
              <a:t>these</a:t>
            </a:r>
            <a:r>
              <a:rPr sz="1900" b="1" spc="-40" dirty="0">
                <a:latin typeface="Calibri"/>
                <a:cs typeface="Calibri"/>
              </a:rPr>
              <a:t> </a:t>
            </a:r>
            <a:r>
              <a:rPr sz="1900" b="1" dirty="0">
                <a:latin typeface="Calibri"/>
                <a:cs typeface="Calibri"/>
              </a:rPr>
              <a:t>systems</a:t>
            </a:r>
            <a:r>
              <a:rPr sz="1900" b="1" spc="-35" dirty="0">
                <a:latin typeface="Calibri"/>
                <a:cs typeface="Calibri"/>
              </a:rPr>
              <a:t> </a:t>
            </a:r>
            <a:r>
              <a:rPr sz="1900" b="1" dirty="0">
                <a:latin typeface="Calibri"/>
                <a:cs typeface="Calibri"/>
              </a:rPr>
              <a:t>all</a:t>
            </a:r>
            <a:r>
              <a:rPr sz="1900" b="1" spc="-40" dirty="0">
                <a:latin typeface="Calibri"/>
                <a:cs typeface="Calibri"/>
              </a:rPr>
              <a:t> </a:t>
            </a:r>
            <a:r>
              <a:rPr sz="1900" b="1" dirty="0">
                <a:latin typeface="Calibri"/>
                <a:cs typeface="Calibri"/>
              </a:rPr>
              <a:t>to</a:t>
            </a:r>
            <a:r>
              <a:rPr sz="1900" b="1" spc="-35" dirty="0">
                <a:latin typeface="Calibri"/>
                <a:cs typeface="Calibri"/>
              </a:rPr>
              <a:t> </a:t>
            </a:r>
            <a:r>
              <a:rPr sz="1900" b="1" dirty="0">
                <a:latin typeface="Calibri"/>
                <a:cs typeface="Calibri"/>
              </a:rPr>
              <a:t>save</a:t>
            </a:r>
            <a:r>
              <a:rPr sz="1900" b="1" spc="-40" dirty="0">
                <a:latin typeface="Calibri"/>
                <a:cs typeface="Calibri"/>
              </a:rPr>
              <a:t> </a:t>
            </a:r>
            <a:r>
              <a:rPr sz="1900" b="1" dirty="0">
                <a:latin typeface="Calibri"/>
                <a:cs typeface="Calibri"/>
              </a:rPr>
              <a:t>energy</a:t>
            </a:r>
            <a:r>
              <a:rPr sz="1900" b="1" spc="-35" dirty="0">
                <a:latin typeface="Calibri"/>
                <a:cs typeface="Calibri"/>
              </a:rPr>
              <a:t> </a:t>
            </a:r>
            <a:r>
              <a:rPr sz="1900" b="1" dirty="0">
                <a:latin typeface="Calibri"/>
                <a:cs typeface="Calibri"/>
              </a:rPr>
              <a:t>to</a:t>
            </a:r>
            <a:r>
              <a:rPr sz="1900" b="1" spc="-40" dirty="0">
                <a:latin typeface="Calibri"/>
                <a:cs typeface="Calibri"/>
              </a:rPr>
              <a:t> </a:t>
            </a:r>
            <a:r>
              <a:rPr sz="1900" b="1" spc="-20" dirty="0">
                <a:latin typeface="Calibri"/>
                <a:cs typeface="Calibri"/>
              </a:rPr>
              <a:t>make </a:t>
            </a:r>
            <a:r>
              <a:rPr sz="1900" b="1" dirty="0">
                <a:latin typeface="Calibri"/>
                <a:cs typeface="Calibri"/>
              </a:rPr>
              <a:t>growing</a:t>
            </a:r>
            <a:r>
              <a:rPr sz="1900" b="1" spc="-40" dirty="0">
                <a:latin typeface="Calibri"/>
                <a:cs typeface="Calibri"/>
              </a:rPr>
              <a:t> </a:t>
            </a:r>
            <a:r>
              <a:rPr sz="1900" b="1" dirty="0">
                <a:latin typeface="Calibri"/>
                <a:cs typeface="Calibri"/>
              </a:rPr>
              <a:t>food</a:t>
            </a:r>
            <a:r>
              <a:rPr sz="1900" b="1" spc="-40" dirty="0">
                <a:latin typeface="Calibri"/>
                <a:cs typeface="Calibri"/>
              </a:rPr>
              <a:t> </a:t>
            </a:r>
            <a:r>
              <a:rPr sz="1900" b="1" dirty="0">
                <a:latin typeface="Calibri"/>
                <a:cs typeface="Calibri"/>
              </a:rPr>
              <a:t>more</a:t>
            </a:r>
            <a:r>
              <a:rPr sz="1900" b="1" spc="-40" dirty="0">
                <a:latin typeface="Calibri"/>
                <a:cs typeface="Calibri"/>
              </a:rPr>
              <a:t> </a:t>
            </a:r>
            <a:r>
              <a:rPr sz="1900" b="1" dirty="0">
                <a:latin typeface="Calibri"/>
                <a:cs typeface="Calibri"/>
              </a:rPr>
              <a:t>cost</a:t>
            </a:r>
            <a:r>
              <a:rPr sz="1900" b="1" spc="-35" dirty="0">
                <a:latin typeface="Calibri"/>
                <a:cs typeface="Calibri"/>
              </a:rPr>
              <a:t> </a:t>
            </a:r>
            <a:r>
              <a:rPr sz="1900" b="1" spc="-10" dirty="0">
                <a:latin typeface="Calibri"/>
                <a:cs typeface="Calibri"/>
              </a:rPr>
              <a:t>effective</a:t>
            </a:r>
            <a:r>
              <a:rPr sz="1900" b="1" spc="-40" dirty="0">
                <a:latin typeface="Calibri"/>
                <a:cs typeface="Calibri"/>
              </a:rPr>
              <a:t> </a:t>
            </a:r>
            <a:r>
              <a:rPr sz="1900" b="1" dirty="0">
                <a:latin typeface="Calibri"/>
                <a:cs typeface="Calibri"/>
              </a:rPr>
              <a:t>for</a:t>
            </a:r>
            <a:r>
              <a:rPr sz="1900" b="1" spc="-40" dirty="0">
                <a:latin typeface="Calibri"/>
                <a:cs typeface="Calibri"/>
              </a:rPr>
              <a:t> </a:t>
            </a:r>
            <a:r>
              <a:rPr sz="1900" b="1" dirty="0">
                <a:latin typeface="Calibri"/>
                <a:cs typeface="Calibri"/>
              </a:rPr>
              <a:t>the</a:t>
            </a:r>
            <a:r>
              <a:rPr sz="1900" b="1" spc="-35" dirty="0">
                <a:latin typeface="Calibri"/>
                <a:cs typeface="Calibri"/>
              </a:rPr>
              <a:t> </a:t>
            </a:r>
            <a:r>
              <a:rPr sz="1900" b="1" spc="-10" dirty="0">
                <a:latin typeface="Calibri"/>
                <a:cs typeface="Calibri"/>
              </a:rPr>
              <a:t>grower.</a:t>
            </a:r>
            <a:endParaRPr sz="1900" dirty="0">
              <a:latin typeface="Calibri"/>
              <a:cs typeface="Calibri"/>
            </a:endParaRPr>
          </a:p>
          <a:p>
            <a:pPr marL="334010" indent="-321310">
              <a:lnSpc>
                <a:spcPct val="100000"/>
              </a:lnSpc>
              <a:spcBef>
                <a:spcPts val="2255"/>
              </a:spcBef>
              <a:buSzPct val="95000"/>
              <a:buFont typeface="Symbol"/>
              <a:buChar char=""/>
              <a:tabLst>
                <a:tab pos="334010" algn="l"/>
              </a:tabLst>
            </a:pPr>
            <a:r>
              <a:rPr sz="2000" i="1" dirty="0">
                <a:latin typeface="Calibri"/>
                <a:cs typeface="Calibri"/>
              </a:rPr>
              <a:t>We</a:t>
            </a:r>
            <a:r>
              <a:rPr sz="2000" i="1" spc="-25" dirty="0">
                <a:latin typeface="Calibri"/>
                <a:cs typeface="Calibri"/>
              </a:rPr>
              <a:t> </a:t>
            </a:r>
            <a:r>
              <a:rPr sz="2000" i="1" dirty="0">
                <a:latin typeface="Calibri"/>
                <a:cs typeface="Calibri"/>
              </a:rPr>
              <a:t>are</a:t>
            </a:r>
            <a:r>
              <a:rPr sz="2000" i="1" spc="-20" dirty="0">
                <a:latin typeface="Calibri"/>
                <a:cs typeface="Calibri"/>
              </a:rPr>
              <a:t> </a:t>
            </a:r>
            <a:r>
              <a:rPr sz="2000" i="1" dirty="0">
                <a:latin typeface="Calibri"/>
                <a:cs typeface="Calibri"/>
              </a:rPr>
              <a:t>SEIS</a:t>
            </a:r>
            <a:r>
              <a:rPr sz="2000" i="1" spc="-25" dirty="0">
                <a:latin typeface="Calibri"/>
                <a:cs typeface="Calibri"/>
              </a:rPr>
              <a:t> </a:t>
            </a:r>
            <a:r>
              <a:rPr lang="en-GB" sz="2000" i="1" spc="-25" dirty="0">
                <a:latin typeface="Calibri"/>
                <a:cs typeface="Calibri"/>
              </a:rPr>
              <a:t>&amp; EIS </a:t>
            </a:r>
            <a:r>
              <a:rPr sz="2000" i="1" dirty="0">
                <a:latin typeface="Calibri"/>
                <a:cs typeface="Calibri"/>
              </a:rPr>
              <a:t>compliant</a:t>
            </a:r>
            <a:r>
              <a:rPr sz="2000" i="1" spc="-25" dirty="0">
                <a:latin typeface="Calibri"/>
                <a:cs typeface="Calibri"/>
              </a:rPr>
              <a:t> </a:t>
            </a:r>
            <a:r>
              <a:rPr sz="2000" i="1" dirty="0">
                <a:latin typeface="Calibri"/>
                <a:cs typeface="Calibri"/>
              </a:rPr>
              <a:t>so</a:t>
            </a:r>
            <a:r>
              <a:rPr sz="2000" i="1" spc="-25" dirty="0">
                <a:latin typeface="Calibri"/>
                <a:cs typeface="Calibri"/>
              </a:rPr>
              <a:t> </a:t>
            </a:r>
            <a:r>
              <a:rPr sz="2000" i="1" dirty="0">
                <a:latin typeface="Calibri"/>
                <a:cs typeface="Calibri"/>
              </a:rPr>
              <a:t>investors</a:t>
            </a:r>
            <a:r>
              <a:rPr sz="2000" i="1" spc="-25" dirty="0">
                <a:latin typeface="Calibri"/>
                <a:cs typeface="Calibri"/>
              </a:rPr>
              <a:t> </a:t>
            </a:r>
            <a:r>
              <a:rPr sz="2000" i="1" dirty="0">
                <a:latin typeface="Calibri"/>
                <a:cs typeface="Calibri"/>
              </a:rPr>
              <a:t>can</a:t>
            </a:r>
            <a:r>
              <a:rPr sz="2000" i="1" spc="-25" dirty="0">
                <a:latin typeface="Calibri"/>
                <a:cs typeface="Calibri"/>
              </a:rPr>
              <a:t> </a:t>
            </a:r>
            <a:r>
              <a:rPr sz="2000" i="1" dirty="0">
                <a:latin typeface="Calibri"/>
                <a:cs typeface="Calibri"/>
              </a:rPr>
              <a:t>gain</a:t>
            </a:r>
            <a:r>
              <a:rPr sz="2000" i="1" spc="-20" dirty="0">
                <a:latin typeface="Calibri"/>
                <a:cs typeface="Calibri"/>
              </a:rPr>
              <a:t> </a:t>
            </a:r>
            <a:r>
              <a:rPr sz="2000" i="1" dirty="0">
                <a:latin typeface="Calibri"/>
                <a:cs typeface="Calibri"/>
              </a:rPr>
              <a:t>tax</a:t>
            </a:r>
            <a:r>
              <a:rPr sz="2000" i="1" spc="-25" dirty="0">
                <a:latin typeface="Calibri"/>
                <a:cs typeface="Calibri"/>
              </a:rPr>
              <a:t> </a:t>
            </a:r>
            <a:r>
              <a:rPr sz="2000" i="1" dirty="0">
                <a:latin typeface="Calibri"/>
                <a:cs typeface="Calibri"/>
              </a:rPr>
              <a:t>relief</a:t>
            </a:r>
            <a:r>
              <a:rPr sz="2000" i="1" spc="-25" dirty="0">
                <a:latin typeface="Calibri"/>
                <a:cs typeface="Calibri"/>
              </a:rPr>
              <a:t> </a:t>
            </a:r>
            <a:r>
              <a:rPr sz="2000" i="1" spc="-50" dirty="0">
                <a:latin typeface="Calibri"/>
                <a:cs typeface="Calibri"/>
              </a:rPr>
              <a:t>.</a:t>
            </a:r>
            <a:endParaRPr sz="2000" dirty="0">
              <a:latin typeface="Calibri"/>
              <a:cs typeface="Calibri"/>
            </a:endParaRPr>
          </a:p>
        </p:txBody>
      </p:sp>
      <p:sp>
        <p:nvSpPr>
          <p:cNvPr id="14" name="object 12">
            <a:extLst>
              <a:ext uri="{FF2B5EF4-FFF2-40B4-BE49-F238E27FC236}">
                <a16:creationId xmlns:a16="http://schemas.microsoft.com/office/drawing/2014/main" id="{757BB9D0-6DD5-CB3D-DE32-B6814B5B8EEF}"/>
              </a:ext>
            </a:extLst>
          </p:cNvPr>
          <p:cNvSpPr txBox="1">
            <a:spLocks/>
          </p:cNvSpPr>
          <p:nvPr/>
        </p:nvSpPr>
        <p:spPr>
          <a:xfrm>
            <a:off x="1003300" y="934545"/>
            <a:ext cx="7649846" cy="659155"/>
          </a:xfrm>
          <a:prstGeom prst="rect">
            <a:avLst/>
          </a:prstGeom>
        </p:spPr>
        <p:txBody>
          <a:bodyPr vert="horz" wrap="square" lIns="0" tIns="12700" rIns="0" bIns="0" rtlCol="0">
            <a:spAutoFit/>
          </a:bodyPr>
          <a:lstStyle>
            <a:lvl1pPr>
              <a:defRPr sz="3000" b="0" i="1" u="heavy">
                <a:solidFill>
                  <a:schemeClr val="tx1"/>
                </a:solidFill>
                <a:latin typeface="Calibri"/>
                <a:ea typeface="+mj-ea"/>
                <a:cs typeface="Calibri"/>
              </a:defRPr>
            </a:lvl1pPr>
          </a:lstStyle>
          <a:p>
            <a:pPr marL="12700">
              <a:spcBef>
                <a:spcPts val="100"/>
              </a:spcBef>
            </a:pPr>
            <a:r>
              <a:rPr lang="en-GB" sz="2100" b="1" u="none" spc="-20" dirty="0">
                <a:solidFill>
                  <a:schemeClr val="accent3">
                    <a:lumMod val="75000"/>
                  </a:schemeClr>
                </a:solidFill>
              </a:rPr>
              <a:t>In Horticulture the aim must be to lower cost. Unlike other industries we cannot control our sales price</a:t>
            </a:r>
            <a:r>
              <a:rPr lang="en-GB" sz="2100" b="1" u="none" spc="-2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64633" y="3280613"/>
            <a:ext cx="7048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50" normalizeH="0" baseline="0" noProof="0" dirty="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9668140" y="922931"/>
            <a:ext cx="798113" cy="664431"/>
          </a:xfrm>
          <a:prstGeom prst="rect">
            <a:avLst/>
          </a:prstGeom>
        </p:spPr>
      </p:pic>
      <p:sp>
        <p:nvSpPr>
          <p:cNvPr id="4" name="object 4"/>
          <p:cNvSpPr txBox="1"/>
          <p:nvPr/>
        </p:nvSpPr>
        <p:spPr>
          <a:xfrm>
            <a:off x="1337628" y="1724025"/>
            <a:ext cx="8018144" cy="49885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sng" strike="noStrike" kern="0" cap="none" spc="-55"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1" i="1" u="sng" strike="noStrike" kern="0" cap="none" spc="-130" normalizeH="0" baseline="0" noProof="0" dirty="0">
                <a:ln>
                  <a:noFill/>
                </a:ln>
                <a:solidFill>
                  <a:sysClr val="windowText" lastClr="000000"/>
                </a:solidFill>
                <a:effectLst/>
                <a:uLnTx/>
                <a:uFill>
                  <a:solidFill>
                    <a:srgbClr val="000000"/>
                  </a:solidFill>
                </a:uFill>
                <a:latin typeface="Palatino Linotype"/>
                <a:cs typeface="Palatino Linotype"/>
              </a:rPr>
              <a:t>Our</a:t>
            </a:r>
            <a:r>
              <a:rPr kumimoji="0" sz="2500" b="1" i="1" u="sng" strike="noStrike" kern="0" cap="none" spc="-55"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1" i="1" u="sng" strike="noStrike" kern="0" cap="none" spc="-135" normalizeH="0" baseline="0" noProof="0" dirty="0">
                <a:ln>
                  <a:noFill/>
                </a:ln>
                <a:solidFill>
                  <a:sysClr val="windowText" lastClr="000000"/>
                </a:solidFill>
                <a:effectLst/>
                <a:uLnTx/>
                <a:uFill>
                  <a:solidFill>
                    <a:srgbClr val="000000"/>
                  </a:solidFill>
                </a:uFill>
                <a:latin typeface="Palatino Linotype"/>
                <a:cs typeface="Palatino Linotype"/>
              </a:rPr>
              <a:t>unique</a:t>
            </a:r>
            <a:r>
              <a:rPr kumimoji="0" sz="2500" b="1" i="1" u="sng" strike="noStrike" kern="0" cap="none" spc="-50"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1" i="1" u="sng" strike="noStrike" kern="0" cap="none" spc="-160" normalizeH="0" baseline="0" noProof="0" dirty="0">
                <a:ln>
                  <a:noFill/>
                </a:ln>
                <a:solidFill>
                  <a:sysClr val="windowText" lastClr="000000"/>
                </a:solidFill>
                <a:effectLst/>
                <a:uLnTx/>
                <a:uFill>
                  <a:solidFill>
                    <a:srgbClr val="000000"/>
                  </a:solidFill>
                </a:uFill>
                <a:latin typeface="Palatino Linotype"/>
                <a:cs typeface="Palatino Linotype"/>
              </a:rPr>
              <a:t>Game</a:t>
            </a:r>
            <a:r>
              <a:rPr kumimoji="0" sz="2500" b="1" i="1" u="sng" strike="noStrike" kern="0" cap="none" spc="-55"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1" i="1" u="sng" strike="noStrike" kern="0" cap="none" spc="-140" normalizeH="0" baseline="0" noProof="0" dirty="0">
                <a:ln>
                  <a:noFill/>
                </a:ln>
                <a:solidFill>
                  <a:sysClr val="windowText" lastClr="000000"/>
                </a:solidFill>
                <a:effectLst/>
                <a:uLnTx/>
                <a:uFill>
                  <a:solidFill>
                    <a:srgbClr val="000000"/>
                  </a:solidFill>
                </a:uFill>
                <a:latin typeface="Palatino Linotype"/>
                <a:cs typeface="Palatino Linotype"/>
              </a:rPr>
              <a:t>Changer</a:t>
            </a:r>
            <a:r>
              <a:rPr kumimoji="0" lang="en-GB" sz="2500" b="1" i="1" u="sng" strike="noStrike" kern="0" cap="none" spc="-140"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0" i="1" u="sng" strike="noStrike" kern="0" cap="none" spc="-55" normalizeH="0" baseline="0" noProof="0" dirty="0">
                <a:ln>
                  <a:noFill/>
                </a:ln>
                <a:solidFill>
                  <a:sysClr val="windowText" lastClr="000000"/>
                </a:solidFill>
                <a:effectLst/>
                <a:uLnTx/>
                <a:uFill>
                  <a:solidFill>
                    <a:srgbClr val="000000"/>
                  </a:solidFill>
                </a:uFill>
                <a:latin typeface="Palatino Linotype"/>
                <a:cs typeface="Palatino Linotype"/>
              </a:rPr>
              <a:t>(</a:t>
            </a:r>
            <a:r>
              <a:rPr kumimoji="0" sz="2500" b="0" i="1" u="sng" strike="noStrike" kern="0" cap="none" spc="-35"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0" i="1" u="sng" strike="noStrike" kern="0" cap="none" spc="-10" normalizeH="0" baseline="0" noProof="0" dirty="0" err="1">
                <a:ln>
                  <a:noFill/>
                </a:ln>
                <a:solidFill>
                  <a:sysClr val="windowText" lastClr="000000"/>
                </a:solidFill>
                <a:effectLst/>
                <a:uLnTx/>
                <a:uFill>
                  <a:solidFill>
                    <a:srgbClr val="000000"/>
                  </a:solidFill>
                </a:uFill>
                <a:latin typeface="Palatino Linotype"/>
                <a:cs typeface="Palatino Linotype"/>
              </a:rPr>
              <a:t>reduc</a:t>
            </a:r>
            <a:r>
              <a:rPr lang="en-GB" sz="2500" i="1" u="sng" spc="-35" dirty="0" err="1">
                <a:uFill>
                  <a:solidFill>
                    <a:srgbClr val="000000"/>
                  </a:solidFill>
                </a:uFill>
                <a:latin typeface="Palatino Linotype"/>
                <a:cs typeface="Palatino Linotype"/>
              </a:rPr>
              <a:t>ing</a:t>
            </a:r>
            <a:r>
              <a:rPr lang="en-GB" sz="2500" i="1" u="sng" spc="-35" dirty="0">
                <a:uFill>
                  <a:solidFill>
                    <a:srgbClr val="000000"/>
                  </a:solidFill>
                </a:uFill>
                <a:latin typeface="Palatino Linotype"/>
                <a:cs typeface="Palatino Linotype"/>
              </a:rPr>
              <a:t> </a:t>
            </a:r>
            <a:r>
              <a:rPr kumimoji="0" sz="2500" b="0" i="1" u="sng" strike="noStrike" kern="0" cap="none" spc="0" normalizeH="0" baseline="0" noProof="0" dirty="0">
                <a:ln>
                  <a:noFill/>
                </a:ln>
                <a:solidFill>
                  <a:sysClr val="windowText" lastClr="000000"/>
                </a:solidFill>
                <a:effectLst/>
                <a:uLnTx/>
                <a:uFill>
                  <a:solidFill>
                    <a:srgbClr val="000000"/>
                  </a:solidFill>
                </a:uFill>
                <a:latin typeface="Palatino Linotype"/>
                <a:cs typeface="Palatino Linotype"/>
              </a:rPr>
              <a:t>Carbon</a:t>
            </a:r>
            <a:r>
              <a:rPr kumimoji="0" sz="2500" b="0" i="1" u="sng" strike="noStrike" kern="0" cap="none" spc="-35" normalizeH="0" baseline="0" noProof="0" dirty="0">
                <a:ln>
                  <a:noFill/>
                </a:ln>
                <a:solidFill>
                  <a:sysClr val="windowText" lastClr="000000"/>
                </a:solidFill>
                <a:effectLst/>
                <a:uLnTx/>
                <a:uFill>
                  <a:solidFill>
                    <a:srgbClr val="000000"/>
                  </a:solidFill>
                </a:uFill>
                <a:latin typeface="Palatino Linotype"/>
                <a:cs typeface="Palatino Linotype"/>
              </a:rPr>
              <a:t> </a:t>
            </a:r>
            <a:r>
              <a:rPr kumimoji="0" sz="2500" b="0" i="1" u="sng" strike="noStrike" kern="0" cap="none" spc="-10" normalizeH="0" baseline="0" noProof="0" dirty="0">
                <a:ln>
                  <a:noFill/>
                </a:ln>
                <a:solidFill>
                  <a:sysClr val="windowText" lastClr="000000"/>
                </a:solidFill>
                <a:effectLst/>
                <a:uLnTx/>
                <a:uFill>
                  <a:solidFill>
                    <a:srgbClr val="000000"/>
                  </a:solidFill>
                </a:uFill>
                <a:latin typeface="Palatino Linotype"/>
                <a:cs typeface="Palatino Linotype"/>
              </a:rPr>
              <a:t>Emissions)</a:t>
            </a:r>
            <a:endParaRPr kumimoji="0" lang="en-GB" sz="2500" b="0" i="1" u="sng" strike="noStrike" kern="0" cap="none" spc="-10" normalizeH="0" baseline="0" noProof="0" dirty="0">
              <a:ln>
                <a:noFill/>
              </a:ln>
              <a:solidFill>
                <a:sysClr val="windowText" lastClr="000000"/>
              </a:solidFill>
              <a:effectLst/>
              <a:uLnTx/>
              <a:uFill>
                <a:solidFill>
                  <a:srgbClr val="000000"/>
                </a:solidFill>
              </a:uFill>
              <a:latin typeface="Palatino Linotype"/>
              <a:cs typeface="Palatino Linotype"/>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GB" i="1" u="sng" spc="-10" dirty="0">
              <a:uFill>
                <a:solidFill>
                  <a:srgbClr val="000000"/>
                </a:solidFill>
              </a:uFill>
              <a:latin typeface="Palatino Linotype"/>
              <a:cs typeface="Palatino Linotype"/>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GB" sz="2000" b="1" strike="noStrike" kern="0" cap="none" spc="-10" normalizeH="0" baseline="0" noProof="0" dirty="0">
                <a:ln>
                  <a:noFill/>
                </a:ln>
                <a:solidFill>
                  <a:schemeClr val="accent3">
                    <a:lumMod val="75000"/>
                  </a:schemeClr>
                </a:solidFill>
                <a:effectLst/>
                <a:uLnTx/>
                <a:uFill>
                  <a:solidFill>
                    <a:srgbClr val="000000"/>
                  </a:solidFill>
                </a:uFill>
                <a:latin typeface="Palatino Linotype"/>
                <a:cs typeface="Palatino Linotype"/>
              </a:rPr>
              <a:t>Our main difference is ours is a wind capture device. This concept of wind power harnessing far outperforms traditional wind turbines of the same diameter and aerodynamics of the same characteristics under the same wind conditions. They deliver significantly higher output at significantly lower cost. The first notable feature is the elimination of the needed tower mounting system which is large and mechanically complex and the needed cranes to hoist them into place is a hallmark of the industry. They are also inefficient and a danger to Humans and wildlife.</a:t>
            </a:r>
          </a:p>
          <a:p>
            <a:pPr marL="12700" marR="0" lvl="0" indent="0" defTabSz="914400" eaLnBrk="1" fontAlgn="auto" latinLnBrk="0" hangingPunct="1">
              <a:lnSpc>
                <a:spcPct val="100000"/>
              </a:lnSpc>
              <a:spcBef>
                <a:spcPts val="100"/>
              </a:spcBef>
              <a:spcAft>
                <a:spcPts val="0"/>
              </a:spcAft>
              <a:buClrTx/>
              <a:buSzTx/>
              <a:buFontTx/>
              <a:buNone/>
              <a:tabLst/>
              <a:defRPr/>
            </a:pPr>
            <a:endParaRPr lang="en-GB" sz="2000" i="1" u="sng" spc="-10" dirty="0">
              <a:solidFill>
                <a:schemeClr val="accent3">
                  <a:lumMod val="75000"/>
                </a:schemeClr>
              </a:solidFill>
              <a:uFill>
                <a:solidFill>
                  <a:srgbClr val="000000"/>
                </a:solidFill>
              </a:uFill>
              <a:latin typeface="Palatino Linotype"/>
              <a:cs typeface="Palatino Linotype"/>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GB" sz="2000" b="1" strike="noStrike" kern="0" cap="none" spc="-10" normalizeH="0" baseline="0" noProof="0" dirty="0">
                <a:ln>
                  <a:noFill/>
                </a:ln>
                <a:solidFill>
                  <a:schemeClr val="accent3">
                    <a:lumMod val="75000"/>
                  </a:schemeClr>
                </a:solidFill>
                <a:effectLst/>
                <a:uLnTx/>
                <a:uFill>
                  <a:solidFill>
                    <a:srgbClr val="000000"/>
                  </a:solidFill>
                </a:uFill>
                <a:latin typeface="Palatino Linotype"/>
                <a:cs typeface="Palatino Linotype"/>
              </a:rPr>
              <a:t>One of the innovative features of the wind capture system is that it uses wind flow through an omnidirectional intake. As the air is looped the air also gets lighter so therefore increasing the flow which in turn lowers the energy needed.  </a:t>
            </a:r>
            <a:endParaRPr kumimoji="0" sz="2000" b="1" strike="noStrike" kern="0" cap="none" spc="0" normalizeH="0" baseline="0" noProof="0" dirty="0">
              <a:ln>
                <a:noFill/>
              </a:ln>
              <a:solidFill>
                <a:schemeClr val="accent3">
                  <a:lumMod val="75000"/>
                </a:schemeClr>
              </a:solidFill>
              <a:effectLst/>
              <a:uLnTx/>
              <a:uFillTx/>
              <a:latin typeface="Palatino Linotype"/>
              <a:cs typeface="Palatino Linotype"/>
            </a:endParaRPr>
          </a:p>
        </p:txBody>
      </p:sp>
      <p:sp>
        <p:nvSpPr>
          <p:cNvPr id="7" name="object 7"/>
          <p:cNvSpPr txBox="1">
            <a:spLocks noGrp="1"/>
          </p:cNvSpPr>
          <p:nvPr>
            <p:ph type="title"/>
          </p:nvPr>
        </p:nvSpPr>
        <p:spPr>
          <a:xfrm>
            <a:off x="1244609" y="470806"/>
            <a:ext cx="8018145" cy="769620"/>
          </a:xfrm>
          <a:prstGeom prst="rect">
            <a:avLst/>
          </a:prstGeom>
          <a:ln w="33528">
            <a:solidFill>
              <a:srgbClr val="000000"/>
            </a:solidFill>
          </a:ln>
        </p:spPr>
        <p:txBody>
          <a:bodyPr vert="horz" wrap="square" lIns="0" tIns="35560" rIns="0" bIns="0" rtlCol="0">
            <a:spAutoFit/>
          </a:bodyPr>
          <a:lstStyle/>
          <a:p>
            <a:pPr marR="747395" algn="ctr">
              <a:lnSpc>
                <a:spcPct val="100000"/>
              </a:lnSpc>
              <a:spcBef>
                <a:spcPts val="280"/>
              </a:spcBef>
            </a:pPr>
            <a:r>
              <a:rPr sz="3600" i="0" u="none" spc="-175" dirty="0">
                <a:latin typeface="Palatino Linotype"/>
                <a:cs typeface="Palatino Linotype"/>
              </a:rPr>
              <a:t>WorldWide</a:t>
            </a:r>
            <a:r>
              <a:rPr sz="3600" i="0" u="none" spc="-35" dirty="0">
                <a:latin typeface="Palatino Linotype"/>
                <a:cs typeface="Palatino Linotype"/>
              </a:rPr>
              <a:t> </a:t>
            </a:r>
            <a:r>
              <a:rPr sz="3600" i="0" u="none" spc="-180" dirty="0">
                <a:latin typeface="Palatino Linotype"/>
                <a:cs typeface="Palatino Linotype"/>
              </a:rPr>
              <a:t>Local</a:t>
            </a:r>
            <a:r>
              <a:rPr sz="3600" i="0" u="none" spc="-30" dirty="0">
                <a:latin typeface="Palatino Linotype"/>
                <a:cs typeface="Palatino Linotype"/>
              </a:rPr>
              <a:t> </a:t>
            </a:r>
            <a:r>
              <a:rPr sz="3600" i="0" u="none" spc="-45" dirty="0">
                <a:latin typeface="Palatino Linotype"/>
                <a:cs typeface="Palatino Linotype"/>
              </a:rPr>
              <a:t>Salads</a:t>
            </a:r>
            <a:endParaRPr sz="3600" dirty="0">
              <a:latin typeface="Palatino Linotype"/>
              <a:cs typeface="Palatino Linotype"/>
            </a:endParaRPr>
          </a:p>
        </p:txBody>
      </p:sp>
    </p:spTree>
    <p:extLst>
      <p:ext uri="{BB962C8B-B14F-4D97-AF65-F5344CB8AC3E}">
        <p14:creationId xmlns:p14="http://schemas.microsoft.com/office/powerpoint/2010/main" val="28738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64633" y="3280613"/>
            <a:ext cx="70485" cy="177800"/>
          </a:xfrm>
          <a:prstGeom prst="rect">
            <a:avLst/>
          </a:prstGeom>
        </p:spPr>
        <p:txBody>
          <a:bodyPr vert="horz" wrap="square" lIns="0" tIns="12700" rIns="0" bIns="0" rtlCol="0">
            <a:spAutoFit/>
          </a:bodyPr>
          <a:lstStyle/>
          <a:p>
            <a:pPr marL="12700">
              <a:lnSpc>
                <a:spcPct val="100000"/>
              </a:lnSpc>
              <a:spcBef>
                <a:spcPts val="100"/>
              </a:spcBef>
            </a:pPr>
            <a:r>
              <a:rPr sz="1000" spc="-50" dirty="0">
                <a:latin typeface="Arial"/>
                <a:cs typeface="Arial"/>
              </a:rPr>
              <a:t>•</a:t>
            </a:r>
            <a:endParaRPr sz="1000">
              <a:latin typeface="Arial"/>
              <a:cs typeface="Arial"/>
            </a:endParaRPr>
          </a:p>
        </p:txBody>
      </p:sp>
      <p:pic>
        <p:nvPicPr>
          <p:cNvPr id="3" name="object 3"/>
          <p:cNvPicPr/>
          <p:nvPr/>
        </p:nvPicPr>
        <p:blipFill>
          <a:blip r:embed="rId2" cstate="print"/>
          <a:stretch>
            <a:fillRect/>
          </a:stretch>
        </p:blipFill>
        <p:spPr>
          <a:xfrm>
            <a:off x="9668140" y="922931"/>
            <a:ext cx="798113" cy="664431"/>
          </a:xfrm>
          <a:prstGeom prst="rect">
            <a:avLst/>
          </a:prstGeom>
        </p:spPr>
      </p:pic>
      <p:sp>
        <p:nvSpPr>
          <p:cNvPr id="4" name="object 4"/>
          <p:cNvSpPr txBox="1"/>
          <p:nvPr/>
        </p:nvSpPr>
        <p:spPr>
          <a:xfrm>
            <a:off x="1293100" y="1337959"/>
            <a:ext cx="6987540" cy="1235075"/>
          </a:xfrm>
          <a:prstGeom prst="rect">
            <a:avLst/>
          </a:prstGeom>
        </p:spPr>
        <p:txBody>
          <a:bodyPr vert="horz" wrap="square" lIns="0" tIns="12700" rIns="0" bIns="0" rtlCol="0">
            <a:spAutoFit/>
          </a:bodyPr>
          <a:lstStyle/>
          <a:p>
            <a:pPr marL="12700">
              <a:lnSpc>
                <a:spcPct val="100000"/>
              </a:lnSpc>
              <a:spcBef>
                <a:spcPts val="100"/>
              </a:spcBef>
            </a:pPr>
            <a:r>
              <a:rPr sz="2400" u="sng" spc="-55" dirty="0">
                <a:uFill>
                  <a:solidFill>
                    <a:srgbClr val="000000"/>
                  </a:solidFill>
                </a:uFill>
                <a:latin typeface="Palatino Linotype"/>
                <a:cs typeface="Palatino Linotype"/>
              </a:rPr>
              <a:t> </a:t>
            </a:r>
            <a:r>
              <a:rPr sz="2400" u="sng" spc="-130" dirty="0">
                <a:uFill>
                  <a:solidFill>
                    <a:srgbClr val="000000"/>
                  </a:solidFill>
                </a:uFill>
                <a:latin typeface="Palatino Linotype"/>
                <a:cs typeface="Palatino Linotype"/>
              </a:rPr>
              <a:t>Our</a:t>
            </a:r>
            <a:r>
              <a:rPr sz="2400" u="sng" spc="-55" dirty="0">
                <a:uFill>
                  <a:solidFill>
                    <a:srgbClr val="000000"/>
                  </a:solidFill>
                </a:uFill>
                <a:latin typeface="Palatino Linotype"/>
                <a:cs typeface="Palatino Linotype"/>
              </a:rPr>
              <a:t> </a:t>
            </a:r>
            <a:r>
              <a:rPr sz="2400" u="sng" spc="-135" dirty="0">
                <a:uFill>
                  <a:solidFill>
                    <a:srgbClr val="000000"/>
                  </a:solidFill>
                </a:uFill>
                <a:latin typeface="Palatino Linotype"/>
                <a:cs typeface="Palatino Linotype"/>
              </a:rPr>
              <a:t>unique</a:t>
            </a:r>
            <a:r>
              <a:rPr sz="2400" u="sng" spc="-50" dirty="0">
                <a:uFill>
                  <a:solidFill>
                    <a:srgbClr val="000000"/>
                  </a:solidFill>
                </a:uFill>
                <a:latin typeface="Palatino Linotype"/>
                <a:cs typeface="Palatino Linotype"/>
              </a:rPr>
              <a:t> </a:t>
            </a:r>
            <a:r>
              <a:rPr sz="2400" u="sng" spc="-160" dirty="0">
                <a:uFill>
                  <a:solidFill>
                    <a:srgbClr val="000000"/>
                  </a:solidFill>
                </a:uFill>
                <a:latin typeface="Palatino Linotype"/>
                <a:cs typeface="Palatino Linotype"/>
              </a:rPr>
              <a:t>Game</a:t>
            </a:r>
            <a:r>
              <a:rPr sz="2400" u="sng" spc="-55" dirty="0">
                <a:uFill>
                  <a:solidFill>
                    <a:srgbClr val="000000"/>
                  </a:solidFill>
                </a:uFill>
                <a:latin typeface="Palatino Linotype"/>
                <a:cs typeface="Palatino Linotype"/>
              </a:rPr>
              <a:t> </a:t>
            </a:r>
            <a:r>
              <a:rPr sz="2400" u="sng" spc="-140" dirty="0">
                <a:uFill>
                  <a:solidFill>
                    <a:srgbClr val="000000"/>
                  </a:solidFill>
                </a:uFill>
                <a:latin typeface="Palatino Linotype"/>
                <a:cs typeface="Palatino Linotype"/>
              </a:rPr>
              <a:t>Changers</a:t>
            </a:r>
            <a:r>
              <a:rPr sz="2400" u="sng" spc="-50" dirty="0">
                <a:uFill>
                  <a:solidFill>
                    <a:srgbClr val="000000"/>
                  </a:solidFill>
                </a:uFill>
                <a:latin typeface="Palatino Linotype"/>
                <a:cs typeface="Palatino Linotype"/>
              </a:rPr>
              <a:t> </a:t>
            </a:r>
            <a:r>
              <a:rPr sz="1800" i="1" u="sng" spc="-55" dirty="0">
                <a:uFill>
                  <a:solidFill>
                    <a:srgbClr val="000000"/>
                  </a:solidFill>
                </a:uFill>
                <a:latin typeface="Palatino Linotype"/>
                <a:cs typeface="Palatino Linotype"/>
              </a:rPr>
              <a:t>(All</a:t>
            </a:r>
            <a:r>
              <a:rPr sz="1800" i="1" u="sng" spc="-35" dirty="0">
                <a:uFill>
                  <a:solidFill>
                    <a:srgbClr val="000000"/>
                  </a:solidFill>
                </a:uFill>
                <a:latin typeface="Palatino Linotype"/>
                <a:cs typeface="Palatino Linotype"/>
              </a:rPr>
              <a:t> </a:t>
            </a:r>
            <a:r>
              <a:rPr sz="1800" i="1" u="sng" dirty="0">
                <a:uFill>
                  <a:solidFill>
                    <a:srgbClr val="000000"/>
                  </a:solidFill>
                </a:uFill>
                <a:latin typeface="Palatino Linotype"/>
                <a:cs typeface="Palatino Linotype"/>
              </a:rPr>
              <a:t>help</a:t>
            </a:r>
            <a:r>
              <a:rPr sz="1800" i="1" u="sng" spc="-35" dirty="0">
                <a:uFill>
                  <a:solidFill>
                    <a:srgbClr val="000000"/>
                  </a:solidFill>
                </a:uFill>
                <a:latin typeface="Palatino Linotype"/>
                <a:cs typeface="Palatino Linotype"/>
              </a:rPr>
              <a:t> </a:t>
            </a:r>
            <a:r>
              <a:rPr sz="1800" i="1" u="sng" spc="-10" dirty="0">
                <a:uFill>
                  <a:solidFill>
                    <a:srgbClr val="000000"/>
                  </a:solidFill>
                </a:uFill>
                <a:latin typeface="Palatino Linotype"/>
                <a:cs typeface="Palatino Linotype"/>
              </a:rPr>
              <a:t>reduce</a:t>
            </a:r>
            <a:r>
              <a:rPr sz="1800" i="1" u="sng" spc="-35" dirty="0">
                <a:uFill>
                  <a:solidFill>
                    <a:srgbClr val="000000"/>
                  </a:solidFill>
                </a:uFill>
                <a:latin typeface="Palatino Linotype"/>
                <a:cs typeface="Palatino Linotype"/>
              </a:rPr>
              <a:t> </a:t>
            </a:r>
            <a:r>
              <a:rPr sz="1800" i="1" u="sng" dirty="0">
                <a:uFill>
                  <a:solidFill>
                    <a:srgbClr val="000000"/>
                  </a:solidFill>
                </a:uFill>
                <a:latin typeface="Palatino Linotype"/>
                <a:cs typeface="Palatino Linotype"/>
              </a:rPr>
              <a:t>Carbon</a:t>
            </a:r>
            <a:r>
              <a:rPr sz="1800" i="1" u="sng" spc="-35" dirty="0">
                <a:uFill>
                  <a:solidFill>
                    <a:srgbClr val="000000"/>
                  </a:solidFill>
                </a:uFill>
                <a:latin typeface="Palatino Linotype"/>
                <a:cs typeface="Palatino Linotype"/>
              </a:rPr>
              <a:t> </a:t>
            </a:r>
            <a:r>
              <a:rPr sz="1800" i="1" u="sng" spc="-10" dirty="0">
                <a:uFill>
                  <a:solidFill>
                    <a:srgbClr val="000000"/>
                  </a:solidFill>
                </a:uFill>
                <a:latin typeface="Palatino Linotype"/>
                <a:cs typeface="Palatino Linotype"/>
              </a:rPr>
              <a:t>Emissions)</a:t>
            </a:r>
            <a:endParaRPr sz="1800" dirty="0">
              <a:latin typeface="Palatino Linotype"/>
              <a:cs typeface="Palatino Linotype"/>
            </a:endParaRPr>
          </a:p>
          <a:p>
            <a:pPr marL="12700" marR="5080">
              <a:lnSpc>
                <a:spcPct val="100000"/>
              </a:lnSpc>
              <a:spcBef>
                <a:spcPts val="2320"/>
              </a:spcBef>
            </a:pPr>
            <a:r>
              <a:rPr sz="1800" spc="-85" dirty="0">
                <a:latin typeface="Palatino Linotype"/>
                <a:cs typeface="Palatino Linotype"/>
              </a:rPr>
              <a:t>WorldWide</a:t>
            </a:r>
            <a:r>
              <a:rPr sz="1800" spc="-15" dirty="0">
                <a:latin typeface="Palatino Linotype"/>
                <a:cs typeface="Palatino Linotype"/>
              </a:rPr>
              <a:t> </a:t>
            </a:r>
            <a:r>
              <a:rPr sz="1800" spc="-95" dirty="0">
                <a:latin typeface="Palatino Linotype"/>
                <a:cs typeface="Palatino Linotype"/>
              </a:rPr>
              <a:t>Local</a:t>
            </a:r>
            <a:r>
              <a:rPr sz="1800" spc="-15" dirty="0">
                <a:latin typeface="Palatino Linotype"/>
                <a:cs typeface="Palatino Linotype"/>
              </a:rPr>
              <a:t> </a:t>
            </a:r>
            <a:r>
              <a:rPr sz="1800" spc="-120" dirty="0">
                <a:latin typeface="Palatino Linotype"/>
                <a:cs typeface="Palatino Linotype"/>
              </a:rPr>
              <a:t>Salads</a:t>
            </a:r>
            <a:r>
              <a:rPr sz="1800" spc="-10" dirty="0">
                <a:latin typeface="Palatino Linotype"/>
                <a:cs typeface="Palatino Linotype"/>
              </a:rPr>
              <a:t> </a:t>
            </a:r>
            <a:r>
              <a:rPr sz="1800" spc="-120" dirty="0">
                <a:latin typeface="Palatino Linotype"/>
                <a:cs typeface="Palatino Linotype"/>
              </a:rPr>
              <a:t>Ltd</a:t>
            </a:r>
            <a:r>
              <a:rPr sz="1800" spc="-15" dirty="0">
                <a:latin typeface="Palatino Linotype"/>
                <a:cs typeface="Palatino Linotype"/>
              </a:rPr>
              <a:t> </a:t>
            </a:r>
            <a:r>
              <a:rPr sz="1800" spc="-130" dirty="0">
                <a:latin typeface="Palatino Linotype"/>
                <a:cs typeface="Palatino Linotype"/>
              </a:rPr>
              <a:t>have</a:t>
            </a:r>
            <a:r>
              <a:rPr sz="1800" spc="-10" dirty="0">
                <a:latin typeface="Palatino Linotype"/>
                <a:cs typeface="Palatino Linotype"/>
              </a:rPr>
              <a:t> </a:t>
            </a:r>
            <a:r>
              <a:rPr sz="1800" spc="-100" dirty="0">
                <a:latin typeface="Palatino Linotype"/>
                <a:cs typeface="Palatino Linotype"/>
              </a:rPr>
              <a:t>unique</a:t>
            </a:r>
            <a:r>
              <a:rPr sz="1800" spc="-15" dirty="0">
                <a:latin typeface="Palatino Linotype"/>
                <a:cs typeface="Palatino Linotype"/>
              </a:rPr>
              <a:t> </a:t>
            </a:r>
            <a:r>
              <a:rPr sz="1800" spc="-100" dirty="0">
                <a:latin typeface="Palatino Linotype"/>
                <a:cs typeface="Palatino Linotype"/>
              </a:rPr>
              <a:t>verified</a:t>
            </a:r>
            <a:r>
              <a:rPr sz="1800" spc="-15" dirty="0">
                <a:latin typeface="Palatino Linotype"/>
                <a:cs typeface="Palatino Linotype"/>
              </a:rPr>
              <a:t> </a:t>
            </a:r>
            <a:r>
              <a:rPr sz="1800" spc="-110" dirty="0">
                <a:latin typeface="Palatino Linotype"/>
                <a:cs typeface="Palatino Linotype"/>
              </a:rPr>
              <a:t>designs</a:t>
            </a:r>
            <a:r>
              <a:rPr sz="1800" spc="-10" dirty="0">
                <a:latin typeface="Palatino Linotype"/>
                <a:cs typeface="Palatino Linotype"/>
              </a:rPr>
              <a:t> </a:t>
            </a:r>
            <a:r>
              <a:rPr sz="1800" spc="-60" dirty="0">
                <a:latin typeface="Palatino Linotype"/>
                <a:cs typeface="Palatino Linotype"/>
              </a:rPr>
              <a:t>for</a:t>
            </a:r>
            <a:r>
              <a:rPr sz="1800" spc="-15" dirty="0">
                <a:latin typeface="Palatino Linotype"/>
                <a:cs typeface="Palatino Linotype"/>
              </a:rPr>
              <a:t> </a:t>
            </a:r>
            <a:r>
              <a:rPr sz="1800" spc="-100" dirty="0">
                <a:latin typeface="Palatino Linotype"/>
                <a:cs typeface="Palatino Linotype"/>
              </a:rPr>
              <a:t>patents</a:t>
            </a:r>
            <a:r>
              <a:rPr sz="1800" spc="-10" dirty="0">
                <a:latin typeface="Palatino Linotype"/>
                <a:cs typeface="Palatino Linotype"/>
              </a:rPr>
              <a:t> </a:t>
            </a:r>
            <a:r>
              <a:rPr sz="1800" spc="-75" dirty="0">
                <a:latin typeface="Palatino Linotype"/>
                <a:cs typeface="Palatino Linotype"/>
              </a:rPr>
              <a:t>on</a:t>
            </a:r>
            <a:r>
              <a:rPr sz="1800" spc="-15" dirty="0">
                <a:latin typeface="Palatino Linotype"/>
                <a:cs typeface="Palatino Linotype"/>
              </a:rPr>
              <a:t> </a:t>
            </a:r>
            <a:r>
              <a:rPr sz="1800" spc="-25" dirty="0">
                <a:latin typeface="Palatino Linotype"/>
                <a:cs typeface="Palatino Linotype"/>
              </a:rPr>
              <a:t>the </a:t>
            </a:r>
            <a:r>
              <a:rPr sz="1800" spc="-10" dirty="0">
                <a:latin typeface="Palatino Linotype"/>
                <a:cs typeface="Palatino Linotype"/>
              </a:rPr>
              <a:t>following.</a:t>
            </a:r>
            <a:endParaRPr sz="1800" dirty="0">
              <a:latin typeface="Palatino Linotype"/>
              <a:cs typeface="Palatino Linotype"/>
            </a:endParaRPr>
          </a:p>
        </p:txBody>
      </p:sp>
      <p:sp>
        <p:nvSpPr>
          <p:cNvPr id="5" name="object 5"/>
          <p:cNvSpPr txBox="1"/>
          <p:nvPr/>
        </p:nvSpPr>
        <p:spPr>
          <a:xfrm>
            <a:off x="1259618" y="2670567"/>
            <a:ext cx="1217930"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Palatino Linotype"/>
                <a:cs typeface="Palatino Linotype"/>
              </a:rPr>
              <a:t>PAD</a:t>
            </a:r>
            <a:r>
              <a:rPr sz="1800" b="1" spc="-50" dirty="0">
                <a:latin typeface="Palatino Linotype"/>
                <a:cs typeface="Palatino Linotype"/>
              </a:rPr>
              <a:t> </a:t>
            </a:r>
            <a:r>
              <a:rPr sz="1800" b="1" spc="-225" dirty="0">
                <a:latin typeface="Palatino Linotype"/>
                <a:cs typeface="Palatino Linotype"/>
              </a:rPr>
              <a:t>&amp;</a:t>
            </a:r>
            <a:r>
              <a:rPr sz="1800" b="1" spc="-45" dirty="0">
                <a:latin typeface="Palatino Linotype"/>
                <a:cs typeface="Palatino Linotype"/>
              </a:rPr>
              <a:t> </a:t>
            </a:r>
            <a:r>
              <a:rPr sz="1800" b="1" spc="-65" dirty="0">
                <a:latin typeface="Palatino Linotype"/>
                <a:cs typeface="Palatino Linotype"/>
              </a:rPr>
              <a:t>FAN</a:t>
            </a:r>
            <a:endParaRPr sz="1800" dirty="0">
              <a:latin typeface="Palatino Linotype"/>
              <a:cs typeface="Palatino Linotype"/>
            </a:endParaRPr>
          </a:p>
        </p:txBody>
      </p:sp>
      <p:sp>
        <p:nvSpPr>
          <p:cNvPr id="6" name="object 6"/>
          <p:cNvSpPr txBox="1"/>
          <p:nvPr/>
        </p:nvSpPr>
        <p:spPr>
          <a:xfrm>
            <a:off x="1244609" y="3050500"/>
            <a:ext cx="8582882" cy="4074160"/>
          </a:xfrm>
          <a:prstGeom prst="rect">
            <a:avLst/>
          </a:prstGeom>
        </p:spPr>
        <p:txBody>
          <a:bodyPr vert="horz" wrap="square" lIns="0" tIns="12700" rIns="0" bIns="0" rtlCol="0">
            <a:spAutoFit/>
          </a:bodyPr>
          <a:lstStyle/>
          <a:p>
            <a:pPr marL="12700" marR="5080">
              <a:lnSpc>
                <a:spcPct val="100000"/>
              </a:lnSpc>
              <a:spcBef>
                <a:spcPts val="100"/>
              </a:spcBef>
            </a:pPr>
            <a:r>
              <a:rPr sz="1600" b="1" i="1" spc="-150" dirty="0">
                <a:solidFill>
                  <a:schemeClr val="accent3">
                    <a:lumMod val="75000"/>
                  </a:schemeClr>
                </a:solidFill>
                <a:latin typeface="Palatino Linotype"/>
                <a:cs typeface="Palatino Linotype"/>
              </a:rPr>
              <a:t>A</a:t>
            </a:r>
            <a:r>
              <a:rPr sz="1600" b="1" i="1" spc="-15" dirty="0">
                <a:solidFill>
                  <a:schemeClr val="accent3">
                    <a:lumMod val="75000"/>
                  </a:schemeClr>
                </a:solidFill>
                <a:latin typeface="Palatino Linotype"/>
                <a:cs typeface="Palatino Linotype"/>
              </a:rPr>
              <a:t> </a:t>
            </a:r>
            <a:r>
              <a:rPr sz="1600" b="1" i="1" spc="-90" dirty="0">
                <a:solidFill>
                  <a:schemeClr val="accent3">
                    <a:lumMod val="75000"/>
                  </a:schemeClr>
                </a:solidFill>
                <a:latin typeface="Palatino Linotype"/>
                <a:cs typeface="Palatino Linotype"/>
              </a:rPr>
              <a:t>unique</a:t>
            </a:r>
            <a:r>
              <a:rPr sz="1600" b="1" i="1" spc="-15" dirty="0">
                <a:solidFill>
                  <a:schemeClr val="accent3">
                    <a:lumMod val="75000"/>
                  </a:schemeClr>
                </a:solidFill>
                <a:latin typeface="Palatino Linotype"/>
                <a:cs typeface="Palatino Linotype"/>
              </a:rPr>
              <a:t> </a:t>
            </a:r>
            <a:r>
              <a:rPr sz="1600" b="1" i="1" spc="-130" dirty="0">
                <a:solidFill>
                  <a:schemeClr val="accent3">
                    <a:lumMod val="75000"/>
                  </a:schemeClr>
                </a:solidFill>
                <a:latin typeface="Palatino Linotype"/>
                <a:cs typeface="Palatino Linotype"/>
              </a:rPr>
              <a:t>wind</a:t>
            </a:r>
            <a:r>
              <a:rPr sz="1600" b="1" i="1" spc="-15" dirty="0">
                <a:solidFill>
                  <a:schemeClr val="accent3">
                    <a:lumMod val="75000"/>
                  </a:schemeClr>
                </a:solidFill>
                <a:latin typeface="Palatino Linotype"/>
                <a:cs typeface="Palatino Linotype"/>
              </a:rPr>
              <a:t> </a:t>
            </a:r>
            <a:r>
              <a:rPr sz="1600" b="1" i="1" spc="-75" dirty="0">
                <a:solidFill>
                  <a:schemeClr val="accent3">
                    <a:lumMod val="75000"/>
                  </a:schemeClr>
                </a:solidFill>
                <a:latin typeface="Palatino Linotype"/>
                <a:cs typeface="Palatino Linotype"/>
              </a:rPr>
              <a:t>turbine</a:t>
            </a:r>
            <a:r>
              <a:rPr sz="1600" b="1" i="1" spc="-10" dirty="0">
                <a:solidFill>
                  <a:schemeClr val="accent3">
                    <a:lumMod val="75000"/>
                  </a:schemeClr>
                </a:solidFill>
                <a:latin typeface="Palatino Linotype"/>
                <a:cs typeface="Palatino Linotype"/>
              </a:rPr>
              <a:t> </a:t>
            </a:r>
            <a:r>
              <a:rPr sz="1600" b="1" i="1" spc="-75" dirty="0">
                <a:solidFill>
                  <a:schemeClr val="accent3">
                    <a:lumMod val="75000"/>
                  </a:schemeClr>
                </a:solidFill>
                <a:latin typeface="Palatino Linotype"/>
                <a:cs typeface="Palatino Linotype"/>
              </a:rPr>
              <a:t>that</a:t>
            </a:r>
            <a:r>
              <a:rPr sz="1600" b="1" i="1" spc="-15" dirty="0">
                <a:solidFill>
                  <a:schemeClr val="accent3">
                    <a:lumMod val="75000"/>
                  </a:schemeClr>
                </a:solidFill>
                <a:latin typeface="Palatino Linotype"/>
                <a:cs typeface="Palatino Linotype"/>
              </a:rPr>
              <a:t> </a:t>
            </a:r>
            <a:r>
              <a:rPr sz="1600" b="1" i="1" spc="-65" dirty="0">
                <a:solidFill>
                  <a:schemeClr val="accent3">
                    <a:lumMod val="75000"/>
                  </a:schemeClr>
                </a:solidFill>
                <a:latin typeface="Palatino Linotype"/>
                <a:cs typeface="Palatino Linotype"/>
              </a:rPr>
              <a:t>fits</a:t>
            </a:r>
            <a:r>
              <a:rPr sz="1600" b="1" i="1" spc="-15" dirty="0">
                <a:solidFill>
                  <a:schemeClr val="accent3">
                    <a:lumMod val="75000"/>
                  </a:schemeClr>
                </a:solidFill>
                <a:latin typeface="Palatino Linotype"/>
                <a:cs typeface="Palatino Linotype"/>
              </a:rPr>
              <a:t> </a:t>
            </a:r>
            <a:r>
              <a:rPr sz="1600" b="1" i="1" spc="-65" dirty="0">
                <a:solidFill>
                  <a:schemeClr val="accent3">
                    <a:lumMod val="75000"/>
                  </a:schemeClr>
                </a:solidFill>
                <a:latin typeface="Palatino Linotype"/>
                <a:cs typeface="Palatino Linotype"/>
              </a:rPr>
              <a:t>on</a:t>
            </a:r>
            <a:r>
              <a:rPr sz="1600" b="1" i="1" spc="-10" dirty="0">
                <a:solidFill>
                  <a:schemeClr val="accent3">
                    <a:lumMod val="75000"/>
                  </a:schemeClr>
                </a:solidFill>
                <a:latin typeface="Palatino Linotype"/>
                <a:cs typeface="Palatino Linotype"/>
              </a:rPr>
              <a:t> </a:t>
            </a:r>
            <a:r>
              <a:rPr sz="1600" b="1" i="1" spc="-105" dirty="0">
                <a:solidFill>
                  <a:schemeClr val="accent3">
                    <a:lumMod val="75000"/>
                  </a:schemeClr>
                </a:solidFill>
                <a:latin typeface="Palatino Linotype"/>
                <a:cs typeface="Palatino Linotype"/>
              </a:rPr>
              <a:t>any</a:t>
            </a:r>
            <a:r>
              <a:rPr sz="1600" b="1" i="1" spc="-15" dirty="0">
                <a:solidFill>
                  <a:schemeClr val="accent3">
                    <a:lumMod val="75000"/>
                  </a:schemeClr>
                </a:solidFill>
                <a:latin typeface="Palatino Linotype"/>
                <a:cs typeface="Palatino Linotype"/>
              </a:rPr>
              <a:t> </a:t>
            </a:r>
            <a:r>
              <a:rPr sz="1600" b="1" i="1" spc="-100" dirty="0">
                <a:solidFill>
                  <a:schemeClr val="accent3">
                    <a:lumMod val="75000"/>
                  </a:schemeClr>
                </a:solidFill>
                <a:latin typeface="Palatino Linotype"/>
                <a:cs typeface="Palatino Linotype"/>
              </a:rPr>
              <a:t>greenhouse</a:t>
            </a:r>
            <a:r>
              <a:rPr sz="1600" b="1" i="1" spc="-15" dirty="0">
                <a:solidFill>
                  <a:schemeClr val="accent3">
                    <a:lumMod val="75000"/>
                  </a:schemeClr>
                </a:solidFill>
                <a:latin typeface="Palatino Linotype"/>
                <a:cs typeface="Palatino Linotype"/>
              </a:rPr>
              <a:t> </a:t>
            </a:r>
            <a:r>
              <a:rPr sz="1600" b="1" i="1" spc="-80" dirty="0">
                <a:solidFill>
                  <a:schemeClr val="accent3">
                    <a:lumMod val="75000"/>
                  </a:schemeClr>
                </a:solidFill>
                <a:latin typeface="Palatino Linotype"/>
                <a:cs typeface="Palatino Linotype"/>
              </a:rPr>
              <a:t>fan</a:t>
            </a:r>
            <a:r>
              <a:rPr sz="1600" b="1" i="1" spc="-15" dirty="0">
                <a:solidFill>
                  <a:schemeClr val="accent3">
                    <a:lumMod val="75000"/>
                  </a:schemeClr>
                </a:solidFill>
                <a:latin typeface="Palatino Linotype"/>
                <a:cs typeface="Palatino Linotype"/>
              </a:rPr>
              <a:t> </a:t>
            </a:r>
            <a:r>
              <a:rPr sz="1600" b="1" i="1" spc="-105" dirty="0">
                <a:solidFill>
                  <a:schemeClr val="accent3">
                    <a:lumMod val="75000"/>
                  </a:schemeClr>
                </a:solidFill>
                <a:latin typeface="Palatino Linotype"/>
                <a:cs typeface="Palatino Linotype"/>
              </a:rPr>
              <a:t>which</a:t>
            </a:r>
            <a:r>
              <a:rPr sz="1600" b="1" i="1" spc="-10" dirty="0">
                <a:solidFill>
                  <a:schemeClr val="accent3">
                    <a:lumMod val="75000"/>
                  </a:schemeClr>
                </a:solidFill>
                <a:latin typeface="Palatino Linotype"/>
                <a:cs typeface="Palatino Linotype"/>
              </a:rPr>
              <a:t> </a:t>
            </a:r>
            <a:r>
              <a:rPr sz="1600" b="1" i="1" spc="-110" dirty="0">
                <a:solidFill>
                  <a:schemeClr val="accent3">
                    <a:lumMod val="75000"/>
                  </a:schemeClr>
                </a:solidFill>
                <a:latin typeface="Palatino Linotype"/>
                <a:cs typeface="Palatino Linotype"/>
              </a:rPr>
              <a:t>will</a:t>
            </a:r>
            <a:r>
              <a:rPr sz="1600" b="1" i="1" spc="-15" dirty="0">
                <a:solidFill>
                  <a:schemeClr val="accent3">
                    <a:lumMod val="75000"/>
                  </a:schemeClr>
                </a:solidFill>
                <a:latin typeface="Palatino Linotype"/>
                <a:cs typeface="Palatino Linotype"/>
              </a:rPr>
              <a:t> </a:t>
            </a:r>
            <a:r>
              <a:rPr sz="1600" b="1" i="1" spc="-85" dirty="0">
                <a:solidFill>
                  <a:schemeClr val="accent3">
                    <a:lumMod val="75000"/>
                  </a:schemeClr>
                </a:solidFill>
                <a:latin typeface="Palatino Linotype"/>
                <a:cs typeface="Palatino Linotype"/>
              </a:rPr>
              <a:t>produce</a:t>
            </a:r>
            <a:r>
              <a:rPr sz="1600" b="1" i="1" spc="-15" dirty="0">
                <a:solidFill>
                  <a:schemeClr val="accent3">
                    <a:lumMod val="75000"/>
                  </a:schemeClr>
                </a:solidFill>
                <a:latin typeface="Palatino Linotype"/>
                <a:cs typeface="Palatino Linotype"/>
              </a:rPr>
              <a:t> </a:t>
            </a:r>
            <a:r>
              <a:rPr sz="1600" b="1" i="1" spc="-55" dirty="0">
                <a:solidFill>
                  <a:schemeClr val="accent3">
                    <a:lumMod val="75000"/>
                  </a:schemeClr>
                </a:solidFill>
                <a:latin typeface="Palatino Linotype"/>
                <a:cs typeface="Palatino Linotype"/>
              </a:rPr>
              <a:t>its</a:t>
            </a:r>
            <a:r>
              <a:rPr sz="1600" b="1" i="1" spc="-10" dirty="0">
                <a:solidFill>
                  <a:schemeClr val="accent3">
                    <a:lumMod val="75000"/>
                  </a:schemeClr>
                </a:solidFill>
                <a:latin typeface="Palatino Linotype"/>
                <a:cs typeface="Palatino Linotype"/>
              </a:rPr>
              <a:t> </a:t>
            </a:r>
            <a:r>
              <a:rPr sz="1600" b="1" i="1" spc="-135" dirty="0">
                <a:solidFill>
                  <a:schemeClr val="accent3">
                    <a:lumMod val="75000"/>
                  </a:schemeClr>
                </a:solidFill>
                <a:latin typeface="Palatino Linotype"/>
                <a:cs typeface="Palatino Linotype"/>
              </a:rPr>
              <a:t>own</a:t>
            </a:r>
            <a:r>
              <a:rPr sz="1600" b="1" i="1" spc="-15" dirty="0">
                <a:solidFill>
                  <a:schemeClr val="accent3">
                    <a:lumMod val="75000"/>
                  </a:schemeClr>
                </a:solidFill>
                <a:latin typeface="Palatino Linotype"/>
                <a:cs typeface="Palatino Linotype"/>
              </a:rPr>
              <a:t> </a:t>
            </a:r>
            <a:r>
              <a:rPr sz="1600" b="1" i="1" spc="-10" dirty="0">
                <a:solidFill>
                  <a:schemeClr val="accent3">
                    <a:lumMod val="75000"/>
                  </a:schemeClr>
                </a:solidFill>
                <a:latin typeface="Palatino Linotype"/>
                <a:cs typeface="Palatino Linotype"/>
              </a:rPr>
              <a:t>energy </a:t>
            </a:r>
            <a:r>
              <a:rPr sz="1600" b="1" i="1" spc="-65" dirty="0">
                <a:solidFill>
                  <a:schemeClr val="accent3">
                    <a:lumMod val="75000"/>
                  </a:schemeClr>
                </a:solidFill>
                <a:latin typeface="Palatino Linotype"/>
                <a:cs typeface="Palatino Linotype"/>
              </a:rPr>
              <a:t>(Great</a:t>
            </a:r>
            <a:r>
              <a:rPr sz="1600" b="1" i="1" spc="-5" dirty="0">
                <a:solidFill>
                  <a:schemeClr val="accent3">
                    <a:lumMod val="75000"/>
                  </a:schemeClr>
                </a:solidFill>
                <a:latin typeface="Palatino Linotype"/>
                <a:cs typeface="Palatino Linotype"/>
              </a:rPr>
              <a:t> </a:t>
            </a:r>
            <a:r>
              <a:rPr sz="1600" b="1" i="1" spc="-70" dirty="0">
                <a:solidFill>
                  <a:schemeClr val="accent3">
                    <a:lumMod val="75000"/>
                  </a:schemeClr>
                </a:solidFill>
                <a:latin typeface="Palatino Linotype"/>
                <a:cs typeface="Palatino Linotype"/>
              </a:rPr>
              <a:t>for</a:t>
            </a:r>
            <a:r>
              <a:rPr sz="1600" b="1" i="1" spc="-10" dirty="0">
                <a:solidFill>
                  <a:schemeClr val="accent3">
                    <a:lumMod val="75000"/>
                  </a:schemeClr>
                </a:solidFill>
                <a:latin typeface="Palatino Linotype"/>
                <a:cs typeface="Palatino Linotype"/>
              </a:rPr>
              <a:t> </a:t>
            </a:r>
            <a:r>
              <a:rPr sz="1600" b="1" i="1" spc="-80" dirty="0">
                <a:solidFill>
                  <a:schemeClr val="accent3">
                    <a:lumMod val="75000"/>
                  </a:schemeClr>
                </a:solidFill>
                <a:latin typeface="Palatino Linotype"/>
                <a:cs typeface="Palatino Linotype"/>
              </a:rPr>
              <a:t>the</a:t>
            </a:r>
            <a:r>
              <a:rPr sz="1600" b="1" i="1" spc="-5" dirty="0">
                <a:solidFill>
                  <a:schemeClr val="accent3">
                    <a:lumMod val="75000"/>
                  </a:schemeClr>
                </a:solidFill>
                <a:latin typeface="Palatino Linotype"/>
                <a:cs typeface="Palatino Linotype"/>
              </a:rPr>
              <a:t> </a:t>
            </a:r>
            <a:r>
              <a:rPr sz="1600" b="1" i="1" spc="-100" dirty="0">
                <a:solidFill>
                  <a:schemeClr val="accent3">
                    <a:lumMod val="75000"/>
                  </a:schemeClr>
                </a:solidFill>
                <a:latin typeface="Palatino Linotype"/>
                <a:cs typeface="Palatino Linotype"/>
              </a:rPr>
              <a:t>Middle</a:t>
            </a:r>
            <a:r>
              <a:rPr sz="1600" b="1" i="1" spc="-5" dirty="0">
                <a:solidFill>
                  <a:schemeClr val="accent3">
                    <a:lumMod val="75000"/>
                  </a:schemeClr>
                </a:solidFill>
                <a:latin typeface="Palatino Linotype"/>
                <a:cs typeface="Palatino Linotype"/>
              </a:rPr>
              <a:t> </a:t>
            </a:r>
            <a:r>
              <a:rPr sz="1600" b="1" i="1" spc="-80" dirty="0">
                <a:solidFill>
                  <a:schemeClr val="accent3">
                    <a:lumMod val="75000"/>
                  </a:schemeClr>
                </a:solidFill>
                <a:latin typeface="Palatino Linotype"/>
                <a:cs typeface="Palatino Linotype"/>
              </a:rPr>
              <a:t>East</a:t>
            </a:r>
            <a:r>
              <a:rPr sz="1600" b="1" i="1" spc="-5" dirty="0">
                <a:solidFill>
                  <a:schemeClr val="accent3">
                    <a:lumMod val="75000"/>
                  </a:schemeClr>
                </a:solidFill>
                <a:latin typeface="Palatino Linotype"/>
                <a:cs typeface="Palatino Linotype"/>
              </a:rPr>
              <a:t> </a:t>
            </a:r>
            <a:r>
              <a:rPr sz="1600" b="1" i="1" spc="-125" dirty="0">
                <a:solidFill>
                  <a:schemeClr val="accent3">
                    <a:lumMod val="75000"/>
                  </a:schemeClr>
                </a:solidFill>
                <a:latin typeface="Palatino Linotype"/>
                <a:cs typeface="Palatino Linotype"/>
              </a:rPr>
              <a:t>where</a:t>
            </a:r>
            <a:r>
              <a:rPr sz="1600" b="1" i="1" spc="-5" dirty="0">
                <a:solidFill>
                  <a:schemeClr val="accent3">
                    <a:lumMod val="75000"/>
                  </a:schemeClr>
                </a:solidFill>
                <a:latin typeface="Palatino Linotype"/>
                <a:cs typeface="Palatino Linotype"/>
              </a:rPr>
              <a:t> </a:t>
            </a:r>
            <a:r>
              <a:rPr sz="1600" b="1" i="1" spc="-125" dirty="0">
                <a:solidFill>
                  <a:schemeClr val="accent3">
                    <a:lumMod val="75000"/>
                  </a:schemeClr>
                </a:solidFill>
                <a:latin typeface="Palatino Linotype"/>
                <a:cs typeface="Palatino Linotype"/>
              </a:rPr>
              <a:t>pad</a:t>
            </a:r>
            <a:r>
              <a:rPr sz="1600" b="1" i="1" spc="-5" dirty="0">
                <a:solidFill>
                  <a:schemeClr val="accent3">
                    <a:lumMod val="75000"/>
                  </a:schemeClr>
                </a:solidFill>
                <a:latin typeface="Palatino Linotype"/>
                <a:cs typeface="Palatino Linotype"/>
              </a:rPr>
              <a:t> </a:t>
            </a:r>
            <a:r>
              <a:rPr sz="1600" b="1" i="1" spc="-105" dirty="0">
                <a:solidFill>
                  <a:schemeClr val="accent3">
                    <a:lumMod val="75000"/>
                  </a:schemeClr>
                </a:solidFill>
                <a:latin typeface="Palatino Linotype"/>
                <a:cs typeface="Palatino Linotype"/>
              </a:rPr>
              <a:t>and</a:t>
            </a:r>
            <a:r>
              <a:rPr sz="1600" b="1" i="1" spc="-5" dirty="0">
                <a:solidFill>
                  <a:schemeClr val="accent3">
                    <a:lumMod val="75000"/>
                  </a:schemeClr>
                </a:solidFill>
                <a:latin typeface="Palatino Linotype"/>
                <a:cs typeface="Palatino Linotype"/>
              </a:rPr>
              <a:t> </a:t>
            </a:r>
            <a:r>
              <a:rPr sz="1600" b="1" i="1" spc="-80" dirty="0">
                <a:solidFill>
                  <a:schemeClr val="accent3">
                    <a:lumMod val="75000"/>
                  </a:schemeClr>
                </a:solidFill>
                <a:latin typeface="Palatino Linotype"/>
                <a:cs typeface="Palatino Linotype"/>
              </a:rPr>
              <a:t>fan</a:t>
            </a:r>
            <a:r>
              <a:rPr sz="1600" b="1" i="1" spc="-5" dirty="0">
                <a:solidFill>
                  <a:schemeClr val="accent3">
                    <a:lumMod val="75000"/>
                  </a:schemeClr>
                </a:solidFill>
                <a:latin typeface="Palatino Linotype"/>
                <a:cs typeface="Palatino Linotype"/>
              </a:rPr>
              <a:t> </a:t>
            </a:r>
            <a:r>
              <a:rPr sz="1600" b="1" i="1" spc="-100" dirty="0">
                <a:solidFill>
                  <a:schemeClr val="accent3">
                    <a:lumMod val="75000"/>
                  </a:schemeClr>
                </a:solidFill>
                <a:latin typeface="Palatino Linotype"/>
                <a:cs typeface="Palatino Linotype"/>
              </a:rPr>
              <a:t>greenhouse</a:t>
            </a:r>
            <a:r>
              <a:rPr sz="1600" b="1" i="1" spc="-5" dirty="0">
                <a:solidFill>
                  <a:schemeClr val="accent3">
                    <a:lumMod val="75000"/>
                  </a:schemeClr>
                </a:solidFill>
                <a:latin typeface="Palatino Linotype"/>
                <a:cs typeface="Palatino Linotype"/>
              </a:rPr>
              <a:t> </a:t>
            </a:r>
            <a:r>
              <a:rPr sz="1600" b="1" i="1" spc="-90" dirty="0">
                <a:solidFill>
                  <a:schemeClr val="accent3">
                    <a:lumMod val="75000"/>
                  </a:schemeClr>
                </a:solidFill>
                <a:latin typeface="Palatino Linotype"/>
                <a:cs typeface="Palatino Linotype"/>
              </a:rPr>
              <a:t>are</a:t>
            </a:r>
            <a:r>
              <a:rPr sz="1600" b="1" i="1" spc="-5" dirty="0">
                <a:solidFill>
                  <a:schemeClr val="accent3">
                    <a:lumMod val="75000"/>
                  </a:schemeClr>
                </a:solidFill>
                <a:latin typeface="Palatino Linotype"/>
                <a:cs typeface="Palatino Linotype"/>
              </a:rPr>
              <a:t> </a:t>
            </a:r>
            <a:r>
              <a:rPr sz="1600" b="1" i="1" spc="-80" dirty="0">
                <a:solidFill>
                  <a:schemeClr val="accent3">
                    <a:lumMod val="75000"/>
                  </a:schemeClr>
                </a:solidFill>
                <a:latin typeface="Palatino Linotype"/>
                <a:cs typeface="Palatino Linotype"/>
              </a:rPr>
              <a:t>more</a:t>
            </a:r>
            <a:r>
              <a:rPr sz="1600" b="1" i="1" spc="-5" dirty="0">
                <a:solidFill>
                  <a:schemeClr val="accent3">
                    <a:lumMod val="75000"/>
                  </a:schemeClr>
                </a:solidFill>
                <a:latin typeface="Palatino Linotype"/>
                <a:cs typeface="Palatino Linotype"/>
              </a:rPr>
              <a:t> </a:t>
            </a:r>
            <a:r>
              <a:rPr sz="1600" b="1" i="1" spc="-75" dirty="0">
                <a:solidFill>
                  <a:schemeClr val="accent3">
                    <a:lumMod val="75000"/>
                  </a:schemeClr>
                </a:solidFill>
                <a:latin typeface="Palatino Linotype"/>
                <a:cs typeface="Palatino Linotype"/>
              </a:rPr>
              <a:t>common.</a:t>
            </a:r>
            <a:r>
              <a:rPr sz="1600" b="1" i="1" spc="-5" dirty="0">
                <a:solidFill>
                  <a:schemeClr val="accent3">
                    <a:lumMod val="75000"/>
                  </a:schemeClr>
                </a:solidFill>
                <a:latin typeface="Palatino Linotype"/>
                <a:cs typeface="Palatino Linotype"/>
              </a:rPr>
              <a:t> </a:t>
            </a:r>
            <a:r>
              <a:rPr sz="1600" b="1" i="1" spc="-65" dirty="0">
                <a:solidFill>
                  <a:schemeClr val="accent3">
                    <a:lumMod val="75000"/>
                  </a:schemeClr>
                </a:solidFill>
                <a:latin typeface="Palatino Linotype"/>
                <a:cs typeface="Palatino Linotype"/>
              </a:rPr>
              <a:t>(Patent</a:t>
            </a:r>
            <a:r>
              <a:rPr sz="1600" b="1" i="1" spc="-5" dirty="0">
                <a:solidFill>
                  <a:schemeClr val="accent3">
                    <a:lumMod val="75000"/>
                  </a:schemeClr>
                </a:solidFill>
                <a:latin typeface="Palatino Linotype"/>
                <a:cs typeface="Palatino Linotype"/>
              </a:rPr>
              <a:t> </a:t>
            </a:r>
            <a:r>
              <a:rPr sz="1600" b="1" i="1" spc="-35" dirty="0">
                <a:solidFill>
                  <a:schemeClr val="accent3">
                    <a:lumMod val="75000"/>
                  </a:schemeClr>
                </a:solidFill>
                <a:latin typeface="Palatino Linotype"/>
                <a:cs typeface="Palatino Linotype"/>
              </a:rPr>
              <a:t>Pending)</a:t>
            </a:r>
            <a:endParaRPr sz="1600" b="1" i="1" dirty="0">
              <a:solidFill>
                <a:schemeClr val="accent3">
                  <a:lumMod val="75000"/>
                </a:schemeClr>
              </a:solidFill>
              <a:latin typeface="Palatino Linotype"/>
              <a:cs typeface="Palatino Linotype"/>
            </a:endParaRPr>
          </a:p>
          <a:p>
            <a:pPr marL="12700">
              <a:lnSpc>
                <a:spcPct val="100000"/>
              </a:lnSpc>
              <a:spcBef>
                <a:spcPts val="1385"/>
              </a:spcBef>
            </a:pPr>
            <a:r>
              <a:rPr sz="1800" b="1" spc="-95" dirty="0">
                <a:latin typeface="Palatino Linotype"/>
                <a:cs typeface="Palatino Linotype"/>
              </a:rPr>
              <a:t>CEA</a:t>
            </a:r>
            <a:r>
              <a:rPr sz="1800" b="1" spc="-40" dirty="0">
                <a:latin typeface="Palatino Linotype"/>
                <a:cs typeface="Palatino Linotype"/>
              </a:rPr>
              <a:t> </a:t>
            </a:r>
            <a:r>
              <a:rPr sz="1800" b="1" spc="-85" dirty="0">
                <a:latin typeface="Palatino Linotype"/>
                <a:cs typeface="Palatino Linotype"/>
              </a:rPr>
              <a:t>Warehouse</a:t>
            </a:r>
            <a:r>
              <a:rPr sz="1800" b="1" spc="-35" dirty="0">
                <a:latin typeface="Palatino Linotype"/>
                <a:cs typeface="Palatino Linotype"/>
              </a:rPr>
              <a:t> </a:t>
            </a:r>
            <a:r>
              <a:rPr sz="1800" b="1" spc="-10" dirty="0">
                <a:latin typeface="Palatino Linotype"/>
                <a:cs typeface="Palatino Linotype"/>
              </a:rPr>
              <a:t>Growing</a:t>
            </a:r>
            <a:endParaRPr sz="1800" dirty="0">
              <a:latin typeface="Palatino Linotype"/>
              <a:cs typeface="Palatino Linotype"/>
            </a:endParaRPr>
          </a:p>
          <a:p>
            <a:pPr marL="12700" marR="124460">
              <a:lnSpc>
                <a:spcPct val="100000"/>
              </a:lnSpc>
              <a:spcBef>
                <a:spcPts val="5"/>
              </a:spcBef>
            </a:pPr>
            <a:r>
              <a:rPr sz="1800" spc="-175" dirty="0">
                <a:latin typeface="Palatino Linotype"/>
                <a:cs typeface="Palatino Linotype"/>
              </a:rPr>
              <a:t>A</a:t>
            </a:r>
            <a:r>
              <a:rPr sz="1800" spc="-25" dirty="0">
                <a:latin typeface="Palatino Linotype"/>
                <a:cs typeface="Palatino Linotype"/>
              </a:rPr>
              <a:t> </a:t>
            </a:r>
            <a:r>
              <a:rPr sz="1800" spc="-80" dirty="0">
                <a:latin typeface="Palatino Linotype"/>
                <a:cs typeface="Palatino Linotype"/>
              </a:rPr>
              <a:t>unit</a:t>
            </a:r>
            <a:r>
              <a:rPr sz="1800" spc="-25" dirty="0">
                <a:latin typeface="Palatino Linotype"/>
                <a:cs typeface="Palatino Linotype"/>
              </a:rPr>
              <a:t> </a:t>
            </a:r>
            <a:r>
              <a:rPr sz="1800" spc="-75" dirty="0">
                <a:latin typeface="Palatino Linotype"/>
                <a:cs typeface="Palatino Linotype"/>
              </a:rPr>
              <a:t>that</a:t>
            </a:r>
            <a:r>
              <a:rPr sz="1800" spc="-25" dirty="0">
                <a:latin typeface="Palatino Linotype"/>
                <a:cs typeface="Palatino Linotype"/>
              </a:rPr>
              <a:t> </a:t>
            </a:r>
            <a:r>
              <a:rPr sz="1800" spc="-130" dirty="0">
                <a:latin typeface="Palatino Linotype"/>
                <a:cs typeface="Palatino Linotype"/>
              </a:rPr>
              <a:t>allows</a:t>
            </a:r>
            <a:r>
              <a:rPr sz="1800" spc="-20" dirty="0">
                <a:latin typeface="Palatino Linotype"/>
                <a:cs typeface="Palatino Linotype"/>
              </a:rPr>
              <a:t> </a:t>
            </a:r>
            <a:r>
              <a:rPr sz="1800" spc="-130" dirty="0">
                <a:latin typeface="Palatino Linotype"/>
                <a:cs typeface="Palatino Linotype"/>
              </a:rPr>
              <a:t>us</a:t>
            </a:r>
            <a:r>
              <a:rPr sz="1800" spc="-25" dirty="0">
                <a:latin typeface="Palatino Linotype"/>
                <a:cs typeface="Palatino Linotype"/>
              </a:rPr>
              <a:t> </a:t>
            </a:r>
            <a:r>
              <a:rPr sz="1800" spc="-50" dirty="0">
                <a:latin typeface="Palatino Linotype"/>
                <a:cs typeface="Palatino Linotype"/>
              </a:rPr>
              <a:t>to</a:t>
            </a:r>
            <a:r>
              <a:rPr sz="1800" spc="-25" dirty="0">
                <a:latin typeface="Palatino Linotype"/>
                <a:cs typeface="Palatino Linotype"/>
              </a:rPr>
              <a:t> </a:t>
            </a:r>
            <a:r>
              <a:rPr sz="1800" spc="-125" dirty="0">
                <a:latin typeface="Palatino Linotype"/>
                <a:cs typeface="Palatino Linotype"/>
              </a:rPr>
              <a:t>use</a:t>
            </a:r>
            <a:r>
              <a:rPr sz="1800" spc="-20" dirty="0">
                <a:latin typeface="Palatino Linotype"/>
                <a:cs typeface="Palatino Linotype"/>
              </a:rPr>
              <a:t> </a:t>
            </a:r>
            <a:r>
              <a:rPr sz="1800" spc="-125" dirty="0">
                <a:latin typeface="Palatino Linotype"/>
                <a:cs typeface="Palatino Linotype"/>
              </a:rPr>
              <a:t>a</a:t>
            </a:r>
            <a:r>
              <a:rPr sz="1800" spc="-25" dirty="0">
                <a:latin typeface="Palatino Linotype"/>
                <a:cs typeface="Palatino Linotype"/>
              </a:rPr>
              <a:t> </a:t>
            </a:r>
            <a:r>
              <a:rPr sz="1800" spc="-80" dirty="0">
                <a:latin typeface="Palatino Linotype"/>
                <a:cs typeface="Palatino Linotype"/>
              </a:rPr>
              <a:t>Horizontal</a:t>
            </a:r>
            <a:r>
              <a:rPr sz="1800" spc="-25" dirty="0">
                <a:latin typeface="Palatino Linotype"/>
                <a:cs typeface="Palatino Linotype"/>
              </a:rPr>
              <a:t> </a:t>
            </a:r>
            <a:r>
              <a:rPr lang="en-GB" spc="-145" dirty="0">
                <a:latin typeface="Palatino Linotype"/>
                <a:cs typeface="Palatino Linotype"/>
              </a:rPr>
              <a:t>W</a:t>
            </a:r>
            <a:r>
              <a:rPr sz="1800" spc="-145" dirty="0" err="1">
                <a:latin typeface="Palatino Linotype"/>
                <a:cs typeface="Palatino Linotype"/>
              </a:rPr>
              <a:t>ind</a:t>
            </a:r>
            <a:r>
              <a:rPr sz="1800" spc="-25" dirty="0">
                <a:latin typeface="Palatino Linotype"/>
                <a:cs typeface="Palatino Linotype"/>
              </a:rPr>
              <a:t> </a:t>
            </a:r>
            <a:r>
              <a:rPr lang="en-GB" spc="-75" dirty="0">
                <a:latin typeface="Palatino Linotype"/>
                <a:cs typeface="Palatino Linotype"/>
              </a:rPr>
              <a:t>Capture </a:t>
            </a:r>
            <a:r>
              <a:rPr sz="1800" spc="-20" dirty="0">
                <a:latin typeface="Palatino Linotype"/>
                <a:cs typeface="Palatino Linotype"/>
              </a:rPr>
              <a:t> </a:t>
            </a:r>
            <a:r>
              <a:rPr sz="1800" spc="-95" dirty="0">
                <a:latin typeface="Palatino Linotype"/>
                <a:cs typeface="Palatino Linotype"/>
              </a:rPr>
              <a:t>inside</a:t>
            </a:r>
            <a:r>
              <a:rPr sz="1800" spc="-25" dirty="0">
                <a:latin typeface="Palatino Linotype"/>
                <a:cs typeface="Palatino Linotype"/>
              </a:rPr>
              <a:t> </a:t>
            </a:r>
            <a:r>
              <a:rPr sz="1800" spc="-125" dirty="0">
                <a:latin typeface="Palatino Linotype"/>
                <a:cs typeface="Palatino Linotype"/>
              </a:rPr>
              <a:t>a</a:t>
            </a:r>
            <a:r>
              <a:rPr sz="1800" spc="-25" dirty="0">
                <a:latin typeface="Palatino Linotype"/>
                <a:cs typeface="Palatino Linotype"/>
              </a:rPr>
              <a:t> </a:t>
            </a:r>
            <a:r>
              <a:rPr sz="1800" spc="-125" dirty="0">
                <a:latin typeface="Palatino Linotype"/>
                <a:cs typeface="Palatino Linotype"/>
              </a:rPr>
              <a:t>warehouse</a:t>
            </a:r>
            <a:r>
              <a:rPr sz="1800" spc="-20" dirty="0">
                <a:latin typeface="Palatino Linotype"/>
                <a:cs typeface="Palatino Linotype"/>
              </a:rPr>
              <a:t> </a:t>
            </a:r>
            <a:r>
              <a:rPr sz="1800" spc="-55" dirty="0">
                <a:latin typeface="Palatino Linotype"/>
                <a:cs typeface="Palatino Linotype"/>
              </a:rPr>
              <a:t>or</a:t>
            </a:r>
            <a:r>
              <a:rPr sz="1800" spc="-25" dirty="0">
                <a:latin typeface="Palatino Linotype"/>
                <a:cs typeface="Palatino Linotype"/>
              </a:rPr>
              <a:t> </a:t>
            </a:r>
            <a:r>
              <a:rPr sz="1800" spc="-120" dirty="0">
                <a:latin typeface="Palatino Linotype"/>
                <a:cs typeface="Palatino Linotype"/>
              </a:rPr>
              <a:t>even</a:t>
            </a:r>
            <a:r>
              <a:rPr sz="1800" spc="-25" dirty="0">
                <a:latin typeface="Palatino Linotype"/>
                <a:cs typeface="Palatino Linotype"/>
              </a:rPr>
              <a:t> </a:t>
            </a:r>
            <a:r>
              <a:rPr sz="1800" spc="-50" dirty="0">
                <a:latin typeface="Palatino Linotype"/>
                <a:cs typeface="Palatino Linotype"/>
              </a:rPr>
              <a:t>a </a:t>
            </a:r>
            <a:r>
              <a:rPr sz="1800" spc="-105" dirty="0">
                <a:latin typeface="Palatino Linotype"/>
                <a:cs typeface="Palatino Linotype"/>
              </a:rPr>
              <a:t>Greenhouse</a:t>
            </a:r>
            <a:r>
              <a:rPr sz="1800" spc="-20" dirty="0">
                <a:latin typeface="Palatino Linotype"/>
                <a:cs typeface="Palatino Linotype"/>
              </a:rPr>
              <a:t> </a:t>
            </a:r>
            <a:r>
              <a:rPr sz="1800" spc="-80" dirty="0">
                <a:latin typeface="Palatino Linotype"/>
                <a:cs typeface="Palatino Linotype"/>
              </a:rPr>
              <a:t>structure</a:t>
            </a:r>
            <a:r>
              <a:rPr sz="1800" spc="-20" dirty="0">
                <a:latin typeface="Palatino Linotype"/>
                <a:cs typeface="Palatino Linotype"/>
              </a:rPr>
              <a:t> </a:t>
            </a:r>
            <a:r>
              <a:rPr sz="1800" spc="-50" dirty="0">
                <a:latin typeface="Palatino Linotype"/>
                <a:cs typeface="Palatino Linotype"/>
              </a:rPr>
              <a:t>to</a:t>
            </a:r>
            <a:r>
              <a:rPr sz="1800" spc="-15" dirty="0">
                <a:latin typeface="Palatino Linotype"/>
                <a:cs typeface="Palatino Linotype"/>
              </a:rPr>
              <a:t> </a:t>
            </a:r>
            <a:r>
              <a:rPr sz="1800" spc="-110" dirty="0">
                <a:latin typeface="Palatino Linotype"/>
                <a:cs typeface="Palatino Linotype"/>
              </a:rPr>
              <a:t>produce</a:t>
            </a:r>
            <a:r>
              <a:rPr sz="1800" spc="-20" dirty="0">
                <a:latin typeface="Palatino Linotype"/>
                <a:cs typeface="Palatino Linotype"/>
              </a:rPr>
              <a:t> </a:t>
            </a:r>
            <a:r>
              <a:rPr sz="1800" spc="-110" dirty="0">
                <a:latin typeface="Palatino Linotype"/>
                <a:cs typeface="Palatino Linotype"/>
              </a:rPr>
              <a:t>energy.</a:t>
            </a:r>
            <a:r>
              <a:rPr sz="1800" spc="-15" dirty="0">
                <a:latin typeface="Palatino Linotype"/>
                <a:cs typeface="Palatino Linotype"/>
              </a:rPr>
              <a:t> </a:t>
            </a:r>
            <a:r>
              <a:rPr sz="1800" spc="-60" dirty="0">
                <a:latin typeface="Palatino Linotype"/>
                <a:cs typeface="Palatino Linotype"/>
              </a:rPr>
              <a:t>This</a:t>
            </a:r>
            <a:r>
              <a:rPr sz="1800" spc="-20" dirty="0">
                <a:latin typeface="Palatino Linotype"/>
                <a:cs typeface="Palatino Linotype"/>
              </a:rPr>
              <a:t> </a:t>
            </a:r>
            <a:r>
              <a:rPr sz="1800" spc="-114" dirty="0">
                <a:latin typeface="Palatino Linotype"/>
                <a:cs typeface="Palatino Linotype"/>
              </a:rPr>
              <a:t>design</a:t>
            </a:r>
            <a:r>
              <a:rPr sz="1800" spc="-20" dirty="0">
                <a:latin typeface="Palatino Linotype"/>
                <a:cs typeface="Palatino Linotype"/>
              </a:rPr>
              <a:t> </a:t>
            </a:r>
            <a:r>
              <a:rPr sz="1800" spc="-105" dirty="0">
                <a:latin typeface="Palatino Linotype"/>
                <a:cs typeface="Palatino Linotype"/>
              </a:rPr>
              <a:t>also</a:t>
            </a:r>
            <a:r>
              <a:rPr sz="1800" spc="-15" dirty="0">
                <a:latin typeface="Palatino Linotype"/>
                <a:cs typeface="Palatino Linotype"/>
              </a:rPr>
              <a:t> </a:t>
            </a:r>
            <a:r>
              <a:rPr sz="1800" spc="-130" dirty="0">
                <a:latin typeface="Palatino Linotype"/>
                <a:cs typeface="Palatino Linotype"/>
              </a:rPr>
              <a:t>allows</a:t>
            </a:r>
            <a:r>
              <a:rPr sz="1800" spc="-20" dirty="0">
                <a:latin typeface="Palatino Linotype"/>
                <a:cs typeface="Palatino Linotype"/>
              </a:rPr>
              <a:t> </a:t>
            </a:r>
            <a:r>
              <a:rPr sz="1800" spc="-130" dirty="0">
                <a:latin typeface="Palatino Linotype"/>
                <a:cs typeface="Palatino Linotype"/>
              </a:rPr>
              <a:t>us</a:t>
            </a:r>
            <a:r>
              <a:rPr sz="1800" spc="-15" dirty="0">
                <a:latin typeface="Palatino Linotype"/>
                <a:cs typeface="Palatino Linotype"/>
              </a:rPr>
              <a:t> </a:t>
            </a:r>
            <a:r>
              <a:rPr sz="1800" spc="-50" dirty="0">
                <a:latin typeface="Palatino Linotype"/>
                <a:cs typeface="Palatino Linotype"/>
              </a:rPr>
              <a:t>to</a:t>
            </a:r>
            <a:r>
              <a:rPr sz="1800" spc="-20" dirty="0">
                <a:latin typeface="Palatino Linotype"/>
                <a:cs typeface="Palatino Linotype"/>
              </a:rPr>
              <a:t> </a:t>
            </a:r>
            <a:r>
              <a:rPr sz="1800" spc="-125" dirty="0">
                <a:latin typeface="Palatino Linotype"/>
                <a:cs typeface="Palatino Linotype"/>
              </a:rPr>
              <a:t>use</a:t>
            </a:r>
            <a:r>
              <a:rPr sz="1800" spc="-20" dirty="0">
                <a:latin typeface="Palatino Linotype"/>
                <a:cs typeface="Palatino Linotype"/>
              </a:rPr>
              <a:t> </a:t>
            </a:r>
            <a:r>
              <a:rPr sz="1800" spc="-75" dirty="0">
                <a:latin typeface="Palatino Linotype"/>
                <a:cs typeface="Palatino Linotype"/>
              </a:rPr>
              <a:t>the</a:t>
            </a:r>
            <a:r>
              <a:rPr sz="1800" spc="-15" dirty="0">
                <a:latin typeface="Palatino Linotype"/>
                <a:cs typeface="Palatino Linotype"/>
              </a:rPr>
              <a:t> </a:t>
            </a:r>
            <a:r>
              <a:rPr sz="1800" spc="-25" dirty="0">
                <a:latin typeface="Palatino Linotype"/>
                <a:cs typeface="Palatino Linotype"/>
              </a:rPr>
              <a:t>air </a:t>
            </a:r>
            <a:r>
              <a:rPr sz="1800" spc="-90" dirty="0">
                <a:latin typeface="Palatino Linotype"/>
                <a:cs typeface="Palatino Linotype"/>
              </a:rPr>
              <a:t>created</a:t>
            </a:r>
            <a:r>
              <a:rPr sz="1800" spc="-15" dirty="0">
                <a:latin typeface="Palatino Linotype"/>
                <a:cs typeface="Palatino Linotype"/>
              </a:rPr>
              <a:t> </a:t>
            </a:r>
            <a:r>
              <a:rPr sz="1800" spc="-114" dirty="0">
                <a:latin typeface="Palatino Linotype"/>
                <a:cs typeface="Palatino Linotype"/>
              </a:rPr>
              <a:t>as</a:t>
            </a:r>
            <a:r>
              <a:rPr sz="1800" spc="-15" dirty="0">
                <a:latin typeface="Palatino Linotype"/>
                <a:cs typeface="Palatino Linotype"/>
              </a:rPr>
              <a:t> </a:t>
            </a:r>
            <a:r>
              <a:rPr sz="1800" spc="-80" dirty="0">
                <a:latin typeface="Palatino Linotype"/>
                <a:cs typeface="Palatino Linotype"/>
              </a:rPr>
              <a:t>air</a:t>
            </a:r>
            <a:r>
              <a:rPr sz="1800" spc="-10" dirty="0">
                <a:latin typeface="Palatino Linotype"/>
                <a:cs typeface="Palatino Linotype"/>
              </a:rPr>
              <a:t> </a:t>
            </a:r>
            <a:r>
              <a:rPr sz="1800" spc="-114" dirty="0">
                <a:latin typeface="Palatino Linotype"/>
                <a:cs typeface="Palatino Linotype"/>
              </a:rPr>
              <a:t>movement</a:t>
            </a:r>
            <a:r>
              <a:rPr sz="1800" spc="-15" dirty="0">
                <a:latin typeface="Palatino Linotype"/>
                <a:cs typeface="Palatino Linotype"/>
              </a:rPr>
              <a:t> </a:t>
            </a:r>
            <a:r>
              <a:rPr sz="1800" spc="-95" dirty="0">
                <a:latin typeface="Palatino Linotype"/>
                <a:cs typeface="Palatino Linotype"/>
              </a:rPr>
              <a:t>inside</a:t>
            </a:r>
            <a:r>
              <a:rPr sz="1800" spc="-10" dirty="0">
                <a:latin typeface="Palatino Linotype"/>
                <a:cs typeface="Palatino Linotype"/>
              </a:rPr>
              <a:t> </a:t>
            </a:r>
            <a:r>
              <a:rPr sz="1800" spc="-60" dirty="0">
                <a:latin typeface="Palatino Linotype"/>
                <a:cs typeface="Palatino Linotype"/>
              </a:rPr>
              <a:t>for</a:t>
            </a:r>
            <a:r>
              <a:rPr sz="1800" spc="-15" dirty="0">
                <a:latin typeface="Palatino Linotype"/>
                <a:cs typeface="Palatino Linotype"/>
              </a:rPr>
              <a:t> </a:t>
            </a:r>
            <a:r>
              <a:rPr sz="1800" spc="-75" dirty="0">
                <a:latin typeface="Palatino Linotype"/>
                <a:cs typeface="Palatino Linotype"/>
              </a:rPr>
              <a:t>the</a:t>
            </a:r>
            <a:r>
              <a:rPr sz="1800" spc="-10" dirty="0">
                <a:latin typeface="Palatino Linotype"/>
                <a:cs typeface="Palatino Linotype"/>
              </a:rPr>
              <a:t> </a:t>
            </a:r>
            <a:r>
              <a:rPr sz="1800" spc="-85" dirty="0">
                <a:latin typeface="Palatino Linotype"/>
                <a:cs typeface="Palatino Linotype"/>
              </a:rPr>
              <a:t>Plants.</a:t>
            </a:r>
            <a:r>
              <a:rPr sz="1800" spc="-15" dirty="0">
                <a:latin typeface="Palatino Linotype"/>
                <a:cs typeface="Palatino Linotype"/>
              </a:rPr>
              <a:t> </a:t>
            </a:r>
            <a:r>
              <a:rPr sz="1800" spc="-60" dirty="0">
                <a:latin typeface="Palatino Linotype"/>
                <a:cs typeface="Palatino Linotype"/>
              </a:rPr>
              <a:t>This</a:t>
            </a:r>
            <a:r>
              <a:rPr sz="1800" spc="-10" dirty="0">
                <a:latin typeface="Palatino Linotype"/>
                <a:cs typeface="Palatino Linotype"/>
              </a:rPr>
              <a:t> </a:t>
            </a:r>
            <a:r>
              <a:rPr sz="1800" spc="-95" dirty="0">
                <a:latin typeface="Palatino Linotype"/>
                <a:cs typeface="Palatino Linotype"/>
              </a:rPr>
              <a:t>distributes</a:t>
            </a:r>
            <a:r>
              <a:rPr sz="1800" spc="-15" dirty="0">
                <a:latin typeface="Palatino Linotype"/>
                <a:cs typeface="Palatino Linotype"/>
              </a:rPr>
              <a:t> </a:t>
            </a:r>
            <a:r>
              <a:rPr sz="1800" spc="-80" dirty="0">
                <a:latin typeface="Palatino Linotype"/>
                <a:cs typeface="Palatino Linotype"/>
              </a:rPr>
              <a:t>air</a:t>
            </a:r>
            <a:r>
              <a:rPr sz="1800" spc="-10" dirty="0">
                <a:latin typeface="Palatino Linotype"/>
                <a:cs typeface="Palatino Linotype"/>
              </a:rPr>
              <a:t> </a:t>
            </a:r>
            <a:r>
              <a:rPr sz="1800" spc="-85" dirty="0">
                <a:latin typeface="Palatino Linotype"/>
                <a:cs typeface="Palatino Linotype"/>
              </a:rPr>
              <a:t>far</a:t>
            </a:r>
            <a:r>
              <a:rPr sz="1800" spc="-15" dirty="0">
                <a:latin typeface="Palatino Linotype"/>
                <a:cs typeface="Palatino Linotype"/>
              </a:rPr>
              <a:t> </a:t>
            </a:r>
            <a:r>
              <a:rPr sz="1800" spc="-90" dirty="0">
                <a:latin typeface="Palatino Linotype"/>
                <a:cs typeface="Palatino Linotype"/>
              </a:rPr>
              <a:t>more</a:t>
            </a:r>
            <a:r>
              <a:rPr sz="1800" spc="-10" dirty="0">
                <a:latin typeface="Palatino Linotype"/>
                <a:cs typeface="Palatino Linotype"/>
              </a:rPr>
              <a:t> evenly </a:t>
            </a:r>
            <a:r>
              <a:rPr sz="1800" spc="-120" dirty="0">
                <a:latin typeface="Palatino Linotype"/>
                <a:cs typeface="Palatino Linotype"/>
              </a:rPr>
              <a:t>and</a:t>
            </a:r>
            <a:r>
              <a:rPr sz="1800" spc="-20" dirty="0">
                <a:latin typeface="Palatino Linotype"/>
                <a:cs typeface="Palatino Linotype"/>
              </a:rPr>
              <a:t> </a:t>
            </a:r>
            <a:r>
              <a:rPr sz="1800" spc="-110" dirty="0">
                <a:latin typeface="Palatino Linotype"/>
                <a:cs typeface="Palatino Linotype"/>
              </a:rPr>
              <a:t>helps</a:t>
            </a:r>
            <a:r>
              <a:rPr sz="1800" spc="-20" dirty="0">
                <a:latin typeface="Palatino Linotype"/>
                <a:cs typeface="Palatino Linotype"/>
              </a:rPr>
              <a:t> </a:t>
            </a:r>
            <a:r>
              <a:rPr sz="1800" spc="-114" dirty="0">
                <a:latin typeface="Palatino Linotype"/>
                <a:cs typeface="Palatino Linotype"/>
              </a:rPr>
              <a:t>with</a:t>
            </a:r>
            <a:r>
              <a:rPr sz="1800" spc="-20" dirty="0">
                <a:latin typeface="Palatino Linotype"/>
                <a:cs typeface="Palatino Linotype"/>
              </a:rPr>
              <a:t> </a:t>
            </a:r>
            <a:r>
              <a:rPr sz="1800" spc="-70" dirty="0">
                <a:latin typeface="Palatino Linotype"/>
                <a:cs typeface="Palatino Linotype"/>
              </a:rPr>
              <a:t>Co2</a:t>
            </a:r>
            <a:r>
              <a:rPr sz="1800" spc="-20" dirty="0">
                <a:latin typeface="Palatino Linotype"/>
                <a:cs typeface="Palatino Linotype"/>
              </a:rPr>
              <a:t> </a:t>
            </a:r>
            <a:r>
              <a:rPr sz="1800" spc="-135" dirty="0">
                <a:latin typeface="Palatino Linotype"/>
                <a:cs typeface="Palatino Linotype"/>
              </a:rPr>
              <a:t>&amp;</a:t>
            </a:r>
            <a:r>
              <a:rPr sz="1800" spc="-20" dirty="0">
                <a:latin typeface="Palatino Linotype"/>
                <a:cs typeface="Palatino Linotype"/>
              </a:rPr>
              <a:t> </a:t>
            </a:r>
            <a:r>
              <a:rPr sz="1800" spc="-110" dirty="0">
                <a:latin typeface="Palatino Linotype"/>
                <a:cs typeface="Palatino Linotype"/>
              </a:rPr>
              <a:t>Humidity.</a:t>
            </a:r>
            <a:r>
              <a:rPr sz="1800" spc="-15" dirty="0">
                <a:latin typeface="Palatino Linotype"/>
                <a:cs typeface="Palatino Linotype"/>
              </a:rPr>
              <a:t> </a:t>
            </a:r>
            <a:r>
              <a:rPr sz="1800" spc="-65" dirty="0">
                <a:latin typeface="Palatino Linotype"/>
                <a:cs typeface="Palatino Linotype"/>
              </a:rPr>
              <a:t>(Patent</a:t>
            </a:r>
            <a:r>
              <a:rPr sz="1800" spc="-20" dirty="0">
                <a:latin typeface="Palatino Linotype"/>
                <a:cs typeface="Palatino Linotype"/>
              </a:rPr>
              <a:t> </a:t>
            </a:r>
            <a:r>
              <a:rPr sz="1800" spc="-10" dirty="0">
                <a:latin typeface="Palatino Linotype"/>
                <a:cs typeface="Palatino Linotype"/>
              </a:rPr>
              <a:t>Pending)</a:t>
            </a:r>
            <a:endParaRPr sz="1800" dirty="0">
              <a:latin typeface="Palatino Linotype"/>
              <a:cs typeface="Palatino Linotype"/>
            </a:endParaRPr>
          </a:p>
          <a:p>
            <a:pPr>
              <a:lnSpc>
                <a:spcPct val="100000"/>
              </a:lnSpc>
              <a:spcBef>
                <a:spcPts val="1170"/>
              </a:spcBef>
            </a:pPr>
            <a:endParaRPr sz="1800" dirty="0">
              <a:latin typeface="Palatino Linotype"/>
              <a:cs typeface="Palatino Linotype"/>
            </a:endParaRPr>
          </a:p>
          <a:p>
            <a:pPr marL="12700" marR="521970">
              <a:lnSpc>
                <a:spcPct val="100000"/>
              </a:lnSpc>
              <a:spcBef>
                <a:spcPts val="5"/>
              </a:spcBef>
            </a:pPr>
            <a:r>
              <a:rPr sz="1800" b="1" i="1" spc="-175" dirty="0">
                <a:solidFill>
                  <a:schemeClr val="accent3">
                    <a:lumMod val="75000"/>
                  </a:schemeClr>
                </a:solidFill>
                <a:latin typeface="Palatino Linotype"/>
                <a:cs typeface="Palatino Linotype"/>
              </a:rPr>
              <a:t>A</a:t>
            </a:r>
            <a:r>
              <a:rPr sz="1800" b="1" i="1" spc="-15" dirty="0">
                <a:solidFill>
                  <a:schemeClr val="accent3">
                    <a:lumMod val="75000"/>
                  </a:schemeClr>
                </a:solidFill>
                <a:latin typeface="Palatino Linotype"/>
                <a:cs typeface="Palatino Linotype"/>
              </a:rPr>
              <a:t> </a:t>
            </a:r>
            <a:r>
              <a:rPr sz="1800" b="1" i="1" spc="-100" dirty="0">
                <a:solidFill>
                  <a:schemeClr val="accent3">
                    <a:lumMod val="75000"/>
                  </a:schemeClr>
                </a:solidFill>
                <a:latin typeface="Palatino Linotype"/>
                <a:cs typeface="Palatino Linotype"/>
              </a:rPr>
              <a:t>unique</a:t>
            </a:r>
            <a:r>
              <a:rPr sz="1800" b="1" i="1" spc="-15" dirty="0">
                <a:solidFill>
                  <a:schemeClr val="accent3">
                    <a:lumMod val="75000"/>
                  </a:schemeClr>
                </a:solidFill>
                <a:latin typeface="Palatino Linotype"/>
                <a:cs typeface="Palatino Linotype"/>
              </a:rPr>
              <a:t> </a:t>
            </a:r>
            <a:r>
              <a:rPr sz="1800" b="1" i="1" spc="-125" dirty="0">
                <a:solidFill>
                  <a:schemeClr val="accent3">
                    <a:lumMod val="75000"/>
                  </a:schemeClr>
                </a:solidFill>
                <a:latin typeface="Palatino Linotype"/>
                <a:cs typeface="Palatino Linotype"/>
              </a:rPr>
              <a:t>Hydro</a:t>
            </a:r>
            <a:r>
              <a:rPr sz="1800" b="1" i="1" spc="-10" dirty="0">
                <a:solidFill>
                  <a:schemeClr val="accent3">
                    <a:lumMod val="75000"/>
                  </a:schemeClr>
                </a:solidFill>
                <a:latin typeface="Palatino Linotype"/>
                <a:cs typeface="Palatino Linotype"/>
              </a:rPr>
              <a:t> </a:t>
            </a:r>
            <a:r>
              <a:rPr sz="1800" b="1" i="1" spc="-100" dirty="0">
                <a:solidFill>
                  <a:schemeClr val="accent3">
                    <a:lumMod val="75000"/>
                  </a:schemeClr>
                </a:solidFill>
                <a:latin typeface="Palatino Linotype"/>
                <a:cs typeface="Palatino Linotype"/>
              </a:rPr>
              <a:t>plant</a:t>
            </a:r>
            <a:r>
              <a:rPr sz="1800" b="1" i="1" spc="-15" dirty="0">
                <a:solidFill>
                  <a:schemeClr val="accent3">
                    <a:lumMod val="75000"/>
                  </a:schemeClr>
                </a:solidFill>
                <a:latin typeface="Palatino Linotype"/>
                <a:cs typeface="Palatino Linotype"/>
              </a:rPr>
              <a:t> </a:t>
            </a:r>
            <a:r>
              <a:rPr sz="1800" b="1" i="1" spc="-114" dirty="0">
                <a:solidFill>
                  <a:schemeClr val="accent3">
                    <a:lumMod val="75000"/>
                  </a:schemeClr>
                </a:solidFill>
                <a:latin typeface="Palatino Linotype"/>
                <a:cs typeface="Palatino Linotype"/>
              </a:rPr>
              <a:t>which</a:t>
            </a:r>
            <a:r>
              <a:rPr sz="1800" b="1" i="1" spc="-15" dirty="0">
                <a:solidFill>
                  <a:schemeClr val="accent3">
                    <a:lumMod val="75000"/>
                  </a:schemeClr>
                </a:solidFill>
                <a:latin typeface="Palatino Linotype"/>
                <a:cs typeface="Palatino Linotype"/>
              </a:rPr>
              <a:t> </a:t>
            </a:r>
            <a:r>
              <a:rPr sz="1800" b="1" i="1" spc="-120" dirty="0">
                <a:solidFill>
                  <a:schemeClr val="accent3">
                    <a:lumMod val="75000"/>
                  </a:schemeClr>
                </a:solidFill>
                <a:latin typeface="Palatino Linotype"/>
                <a:cs typeface="Palatino Linotype"/>
              </a:rPr>
              <a:t>uses</a:t>
            </a:r>
            <a:r>
              <a:rPr sz="1800" b="1" i="1" spc="-10" dirty="0">
                <a:solidFill>
                  <a:schemeClr val="accent3">
                    <a:lumMod val="75000"/>
                  </a:schemeClr>
                </a:solidFill>
                <a:latin typeface="Palatino Linotype"/>
                <a:cs typeface="Palatino Linotype"/>
              </a:rPr>
              <a:t> </a:t>
            </a:r>
            <a:r>
              <a:rPr sz="1800" b="1" i="1" spc="-80" dirty="0">
                <a:solidFill>
                  <a:schemeClr val="accent3">
                    <a:lumMod val="75000"/>
                  </a:schemeClr>
                </a:solidFill>
                <a:latin typeface="Palatino Linotype"/>
                <a:cs typeface="Palatino Linotype"/>
              </a:rPr>
              <a:t>recirculated</a:t>
            </a:r>
            <a:r>
              <a:rPr sz="1800" b="1" i="1" spc="-15" dirty="0">
                <a:solidFill>
                  <a:schemeClr val="accent3">
                    <a:lumMod val="75000"/>
                  </a:schemeClr>
                </a:solidFill>
                <a:latin typeface="Palatino Linotype"/>
                <a:cs typeface="Palatino Linotype"/>
              </a:rPr>
              <a:t> </a:t>
            </a:r>
            <a:r>
              <a:rPr sz="1800" b="1" i="1" spc="-125" dirty="0">
                <a:solidFill>
                  <a:schemeClr val="accent3">
                    <a:lumMod val="75000"/>
                  </a:schemeClr>
                </a:solidFill>
                <a:latin typeface="Palatino Linotype"/>
                <a:cs typeface="Palatino Linotype"/>
              </a:rPr>
              <a:t>water</a:t>
            </a:r>
            <a:r>
              <a:rPr sz="1800" b="1" i="1" spc="-15" dirty="0">
                <a:solidFill>
                  <a:schemeClr val="accent3">
                    <a:lumMod val="75000"/>
                  </a:schemeClr>
                </a:solidFill>
                <a:latin typeface="Palatino Linotype"/>
                <a:cs typeface="Palatino Linotype"/>
              </a:rPr>
              <a:t> </a:t>
            </a:r>
            <a:r>
              <a:rPr sz="1800" b="1" i="1" spc="-105" dirty="0">
                <a:solidFill>
                  <a:schemeClr val="accent3">
                    <a:lumMod val="75000"/>
                  </a:schemeClr>
                </a:solidFill>
                <a:latin typeface="Palatino Linotype"/>
                <a:cs typeface="Palatino Linotype"/>
              </a:rPr>
              <a:t>again</a:t>
            </a:r>
            <a:r>
              <a:rPr sz="1800" b="1" i="1" spc="-10" dirty="0">
                <a:solidFill>
                  <a:schemeClr val="accent3">
                    <a:lumMod val="75000"/>
                  </a:schemeClr>
                </a:solidFill>
                <a:latin typeface="Palatino Linotype"/>
                <a:cs typeface="Palatino Linotype"/>
              </a:rPr>
              <a:t> </a:t>
            </a:r>
            <a:r>
              <a:rPr sz="1800" b="1" i="1" spc="-75" dirty="0">
                <a:solidFill>
                  <a:schemeClr val="accent3">
                    <a:lumMod val="75000"/>
                  </a:schemeClr>
                </a:solidFill>
                <a:latin typeface="Palatino Linotype"/>
                <a:cs typeface="Palatino Linotype"/>
              </a:rPr>
              <a:t>either</a:t>
            </a:r>
            <a:r>
              <a:rPr sz="1800" b="1" i="1" spc="-15" dirty="0">
                <a:solidFill>
                  <a:schemeClr val="accent3">
                    <a:lumMod val="75000"/>
                  </a:schemeClr>
                </a:solidFill>
                <a:latin typeface="Palatino Linotype"/>
                <a:cs typeface="Palatino Linotype"/>
              </a:rPr>
              <a:t> </a:t>
            </a:r>
            <a:r>
              <a:rPr sz="1800" b="1" i="1" spc="-125" dirty="0">
                <a:solidFill>
                  <a:schemeClr val="accent3">
                    <a:lumMod val="75000"/>
                  </a:schemeClr>
                </a:solidFill>
                <a:latin typeface="Palatino Linotype"/>
                <a:cs typeface="Palatino Linotype"/>
              </a:rPr>
              <a:t>warehouse</a:t>
            </a:r>
            <a:r>
              <a:rPr sz="1800" b="1" i="1" spc="-15" dirty="0">
                <a:solidFill>
                  <a:schemeClr val="accent3">
                    <a:lumMod val="75000"/>
                  </a:schemeClr>
                </a:solidFill>
                <a:latin typeface="Palatino Linotype"/>
                <a:cs typeface="Palatino Linotype"/>
              </a:rPr>
              <a:t> </a:t>
            </a:r>
            <a:r>
              <a:rPr sz="1800" b="1" i="1" spc="-25" dirty="0">
                <a:solidFill>
                  <a:schemeClr val="accent3">
                    <a:lumMod val="75000"/>
                  </a:schemeClr>
                </a:solidFill>
                <a:latin typeface="Palatino Linotype"/>
                <a:cs typeface="Palatino Linotype"/>
              </a:rPr>
              <a:t>or </a:t>
            </a:r>
            <a:r>
              <a:rPr sz="1800" b="1" i="1" spc="-110" dirty="0">
                <a:solidFill>
                  <a:schemeClr val="accent3">
                    <a:lumMod val="75000"/>
                  </a:schemeClr>
                </a:solidFill>
                <a:latin typeface="Palatino Linotype"/>
                <a:cs typeface="Palatino Linotype"/>
              </a:rPr>
              <a:t>greenhouse</a:t>
            </a:r>
            <a:r>
              <a:rPr sz="1800" b="1" i="1" spc="15" dirty="0">
                <a:solidFill>
                  <a:schemeClr val="accent3">
                    <a:lumMod val="75000"/>
                  </a:schemeClr>
                </a:solidFill>
                <a:latin typeface="Palatino Linotype"/>
                <a:cs typeface="Palatino Linotype"/>
              </a:rPr>
              <a:t> </a:t>
            </a:r>
            <a:r>
              <a:rPr sz="1800" b="1" i="1" spc="-90" dirty="0">
                <a:solidFill>
                  <a:schemeClr val="accent3">
                    <a:lumMod val="75000"/>
                  </a:schemeClr>
                </a:solidFill>
                <a:latin typeface="Palatino Linotype"/>
                <a:cs typeface="Palatino Linotype"/>
              </a:rPr>
              <a:t>operations.</a:t>
            </a:r>
            <a:r>
              <a:rPr sz="1800" b="1" i="1" spc="15" dirty="0">
                <a:solidFill>
                  <a:schemeClr val="accent3">
                    <a:lumMod val="75000"/>
                  </a:schemeClr>
                </a:solidFill>
                <a:latin typeface="Palatino Linotype"/>
                <a:cs typeface="Palatino Linotype"/>
              </a:rPr>
              <a:t> </a:t>
            </a:r>
            <a:r>
              <a:rPr sz="1800" b="1" i="1" spc="-65" dirty="0">
                <a:solidFill>
                  <a:schemeClr val="accent3">
                    <a:lumMod val="75000"/>
                  </a:schemeClr>
                </a:solidFill>
                <a:latin typeface="Palatino Linotype"/>
                <a:cs typeface="Palatino Linotype"/>
              </a:rPr>
              <a:t>(Patent</a:t>
            </a:r>
            <a:r>
              <a:rPr sz="1800" b="1" i="1" spc="15" dirty="0">
                <a:solidFill>
                  <a:schemeClr val="accent3">
                    <a:lumMod val="75000"/>
                  </a:schemeClr>
                </a:solidFill>
                <a:latin typeface="Palatino Linotype"/>
                <a:cs typeface="Palatino Linotype"/>
              </a:rPr>
              <a:t> </a:t>
            </a:r>
            <a:r>
              <a:rPr sz="1800" b="1" i="1" spc="-10" dirty="0">
                <a:solidFill>
                  <a:schemeClr val="accent3">
                    <a:lumMod val="75000"/>
                  </a:schemeClr>
                </a:solidFill>
                <a:latin typeface="Palatino Linotype"/>
                <a:cs typeface="Palatino Linotype"/>
              </a:rPr>
              <a:t>Pending)</a:t>
            </a:r>
            <a:endParaRPr sz="1800" b="1" i="1" dirty="0">
              <a:solidFill>
                <a:schemeClr val="accent3">
                  <a:lumMod val="75000"/>
                </a:schemeClr>
              </a:solidFill>
              <a:latin typeface="Palatino Linotype"/>
              <a:cs typeface="Palatino Linotype"/>
            </a:endParaRPr>
          </a:p>
          <a:p>
            <a:pPr marL="12700" marR="285750">
              <a:lnSpc>
                <a:spcPct val="100000"/>
              </a:lnSpc>
              <a:spcBef>
                <a:spcPts val="1440"/>
              </a:spcBef>
            </a:pPr>
            <a:r>
              <a:rPr lang="en-GB" sz="1800" spc="-130" dirty="0">
                <a:latin typeface="Palatino Linotype"/>
                <a:cs typeface="Palatino Linotype"/>
              </a:rPr>
              <a:t>A</a:t>
            </a:r>
            <a:r>
              <a:rPr sz="1800" spc="-25" dirty="0">
                <a:latin typeface="Palatino Linotype"/>
                <a:cs typeface="Palatino Linotype"/>
              </a:rPr>
              <a:t> </a:t>
            </a:r>
            <a:r>
              <a:rPr sz="1800" spc="-100" dirty="0">
                <a:latin typeface="Palatino Linotype"/>
                <a:cs typeface="Palatino Linotype"/>
              </a:rPr>
              <a:t>unique</a:t>
            </a:r>
            <a:r>
              <a:rPr sz="1800" spc="-20" dirty="0">
                <a:latin typeface="Palatino Linotype"/>
                <a:cs typeface="Palatino Linotype"/>
              </a:rPr>
              <a:t> </a:t>
            </a:r>
            <a:r>
              <a:rPr sz="1800" spc="-105" dirty="0">
                <a:latin typeface="Palatino Linotype"/>
                <a:cs typeface="Palatino Linotype"/>
              </a:rPr>
              <a:t>LED</a:t>
            </a:r>
            <a:r>
              <a:rPr sz="1800" spc="-20" dirty="0">
                <a:latin typeface="Palatino Linotype"/>
                <a:cs typeface="Palatino Linotype"/>
              </a:rPr>
              <a:t> </a:t>
            </a:r>
            <a:r>
              <a:rPr sz="1800" spc="-95" dirty="0">
                <a:latin typeface="Palatino Linotype"/>
                <a:cs typeface="Palatino Linotype"/>
              </a:rPr>
              <a:t>Lighting</a:t>
            </a:r>
            <a:r>
              <a:rPr sz="1800" spc="-20" dirty="0">
                <a:latin typeface="Palatino Linotype"/>
                <a:cs typeface="Palatino Linotype"/>
              </a:rPr>
              <a:t> </a:t>
            </a:r>
            <a:r>
              <a:rPr sz="1800" spc="-120" dirty="0">
                <a:latin typeface="Palatino Linotype"/>
                <a:cs typeface="Palatino Linotype"/>
              </a:rPr>
              <a:t>system</a:t>
            </a:r>
            <a:r>
              <a:rPr sz="1800" spc="-20" dirty="0">
                <a:latin typeface="Palatino Linotype"/>
                <a:cs typeface="Palatino Linotype"/>
              </a:rPr>
              <a:t> </a:t>
            </a:r>
            <a:r>
              <a:rPr sz="1800" spc="-75" dirty="0">
                <a:latin typeface="Palatino Linotype"/>
                <a:cs typeface="Palatino Linotype"/>
              </a:rPr>
              <a:t>that</a:t>
            </a:r>
            <a:r>
              <a:rPr sz="1800" spc="-20" dirty="0">
                <a:latin typeface="Palatino Linotype"/>
                <a:cs typeface="Palatino Linotype"/>
              </a:rPr>
              <a:t> </a:t>
            </a:r>
            <a:r>
              <a:rPr sz="1800" spc="-130" dirty="0">
                <a:latin typeface="Palatino Linotype"/>
                <a:cs typeface="Palatino Linotype"/>
              </a:rPr>
              <a:t>saves</a:t>
            </a:r>
            <a:r>
              <a:rPr sz="1800" spc="-25" dirty="0">
                <a:latin typeface="Palatino Linotype"/>
                <a:cs typeface="Palatino Linotype"/>
              </a:rPr>
              <a:t> </a:t>
            </a:r>
            <a:r>
              <a:rPr sz="1800" spc="-80" dirty="0">
                <a:latin typeface="Palatino Linotype"/>
                <a:cs typeface="Palatino Linotype"/>
              </a:rPr>
              <a:t>50%</a:t>
            </a:r>
            <a:r>
              <a:rPr sz="1800" spc="-20" dirty="0">
                <a:latin typeface="Palatino Linotype"/>
                <a:cs typeface="Palatino Linotype"/>
              </a:rPr>
              <a:t> </a:t>
            </a:r>
            <a:r>
              <a:rPr sz="1800" spc="-50" dirty="0">
                <a:latin typeface="Palatino Linotype"/>
                <a:cs typeface="Palatino Linotype"/>
              </a:rPr>
              <a:t>in</a:t>
            </a:r>
            <a:r>
              <a:rPr sz="1800" spc="-20" dirty="0">
                <a:latin typeface="Palatino Linotype"/>
                <a:cs typeface="Palatino Linotype"/>
              </a:rPr>
              <a:t> </a:t>
            </a:r>
            <a:r>
              <a:rPr sz="1800" spc="-100" dirty="0">
                <a:latin typeface="Palatino Linotype"/>
                <a:cs typeface="Palatino Linotype"/>
              </a:rPr>
              <a:t>Capital</a:t>
            </a:r>
            <a:r>
              <a:rPr sz="1800" spc="-20" dirty="0">
                <a:latin typeface="Palatino Linotype"/>
                <a:cs typeface="Palatino Linotype"/>
              </a:rPr>
              <a:t> </a:t>
            </a:r>
            <a:r>
              <a:rPr sz="1800" spc="-120" dirty="0">
                <a:latin typeface="Palatino Linotype"/>
                <a:cs typeface="Palatino Linotype"/>
              </a:rPr>
              <a:t>and</a:t>
            </a:r>
            <a:r>
              <a:rPr sz="1800" spc="-20" dirty="0">
                <a:latin typeface="Palatino Linotype"/>
                <a:cs typeface="Palatino Linotype"/>
              </a:rPr>
              <a:t> </a:t>
            </a:r>
            <a:r>
              <a:rPr sz="1800" spc="-105" dirty="0">
                <a:latin typeface="Palatino Linotype"/>
                <a:cs typeface="Palatino Linotype"/>
              </a:rPr>
              <a:t>also</a:t>
            </a:r>
            <a:r>
              <a:rPr sz="1800" spc="-20" dirty="0">
                <a:latin typeface="Palatino Linotype"/>
                <a:cs typeface="Palatino Linotype"/>
              </a:rPr>
              <a:t> </a:t>
            </a:r>
            <a:r>
              <a:rPr sz="1800" spc="-80" dirty="0">
                <a:latin typeface="Palatino Linotype"/>
                <a:cs typeface="Palatino Linotype"/>
              </a:rPr>
              <a:t>35%</a:t>
            </a:r>
            <a:r>
              <a:rPr sz="1800" spc="-25" dirty="0">
                <a:latin typeface="Palatino Linotype"/>
                <a:cs typeface="Palatino Linotype"/>
              </a:rPr>
              <a:t> </a:t>
            </a:r>
            <a:r>
              <a:rPr sz="1800" spc="-50" dirty="0">
                <a:latin typeface="Palatino Linotype"/>
                <a:cs typeface="Palatino Linotype"/>
              </a:rPr>
              <a:t>in</a:t>
            </a:r>
            <a:r>
              <a:rPr sz="1800" spc="-20" dirty="0">
                <a:latin typeface="Palatino Linotype"/>
                <a:cs typeface="Palatino Linotype"/>
              </a:rPr>
              <a:t> </a:t>
            </a:r>
            <a:r>
              <a:rPr sz="1800" spc="-105" dirty="0">
                <a:latin typeface="Palatino Linotype"/>
                <a:cs typeface="Palatino Linotype"/>
              </a:rPr>
              <a:t>Opex</a:t>
            </a:r>
            <a:r>
              <a:rPr sz="1800" spc="-20" dirty="0">
                <a:latin typeface="Palatino Linotype"/>
                <a:cs typeface="Palatino Linotype"/>
              </a:rPr>
              <a:t> </a:t>
            </a:r>
            <a:r>
              <a:rPr sz="1800" spc="-50" dirty="0">
                <a:latin typeface="Palatino Linotype"/>
                <a:cs typeface="Palatino Linotype"/>
              </a:rPr>
              <a:t>. </a:t>
            </a:r>
            <a:r>
              <a:rPr sz="1800" spc="-60" dirty="0">
                <a:latin typeface="Palatino Linotype"/>
                <a:cs typeface="Palatino Linotype"/>
              </a:rPr>
              <a:t>This</a:t>
            </a:r>
            <a:r>
              <a:rPr sz="1800" spc="-25" dirty="0">
                <a:latin typeface="Palatino Linotype"/>
                <a:cs typeface="Palatino Linotype"/>
              </a:rPr>
              <a:t> </a:t>
            </a:r>
            <a:r>
              <a:rPr sz="1800" spc="-80" dirty="0">
                <a:latin typeface="Palatino Linotype"/>
                <a:cs typeface="Palatino Linotype"/>
              </a:rPr>
              <a:t>is</a:t>
            </a:r>
            <a:r>
              <a:rPr sz="1800" spc="-25" dirty="0">
                <a:latin typeface="Palatino Linotype"/>
                <a:cs typeface="Palatino Linotype"/>
              </a:rPr>
              <a:t> </a:t>
            </a:r>
            <a:r>
              <a:rPr sz="1800" spc="-125" dirty="0">
                <a:latin typeface="Palatino Linotype"/>
                <a:cs typeface="Palatino Linotype"/>
              </a:rPr>
              <a:t>a</a:t>
            </a:r>
            <a:r>
              <a:rPr sz="1800" spc="-25" dirty="0">
                <a:latin typeface="Palatino Linotype"/>
                <a:cs typeface="Palatino Linotype"/>
              </a:rPr>
              <a:t> </a:t>
            </a:r>
            <a:r>
              <a:rPr sz="1800" spc="-125" dirty="0">
                <a:latin typeface="Palatino Linotype"/>
                <a:cs typeface="Palatino Linotype"/>
              </a:rPr>
              <a:t>game</a:t>
            </a:r>
            <a:r>
              <a:rPr sz="1800" spc="-25" dirty="0">
                <a:latin typeface="Palatino Linotype"/>
                <a:cs typeface="Palatino Linotype"/>
              </a:rPr>
              <a:t> </a:t>
            </a:r>
            <a:r>
              <a:rPr sz="1800" spc="-100" dirty="0">
                <a:latin typeface="Palatino Linotype"/>
                <a:cs typeface="Palatino Linotype"/>
              </a:rPr>
              <a:t>changer</a:t>
            </a:r>
            <a:r>
              <a:rPr sz="1800" spc="-25" dirty="0">
                <a:latin typeface="Palatino Linotype"/>
                <a:cs typeface="Palatino Linotype"/>
              </a:rPr>
              <a:t> </a:t>
            </a:r>
            <a:r>
              <a:rPr sz="1800" spc="-60" dirty="0">
                <a:latin typeface="Palatino Linotype"/>
                <a:cs typeface="Palatino Linotype"/>
              </a:rPr>
              <a:t>for</a:t>
            </a:r>
            <a:r>
              <a:rPr sz="1800" spc="-25" dirty="0">
                <a:latin typeface="Palatino Linotype"/>
                <a:cs typeface="Palatino Linotype"/>
              </a:rPr>
              <a:t> </a:t>
            </a:r>
            <a:r>
              <a:rPr sz="1800" spc="-75" dirty="0">
                <a:latin typeface="Palatino Linotype"/>
                <a:cs typeface="Palatino Linotype"/>
              </a:rPr>
              <a:t>the</a:t>
            </a:r>
            <a:r>
              <a:rPr sz="1800" spc="-25" dirty="0">
                <a:latin typeface="Palatino Linotype"/>
                <a:cs typeface="Palatino Linotype"/>
              </a:rPr>
              <a:t> </a:t>
            </a:r>
            <a:r>
              <a:rPr sz="1800" spc="-85" dirty="0">
                <a:latin typeface="Palatino Linotype"/>
                <a:cs typeface="Palatino Linotype"/>
              </a:rPr>
              <a:t>operation</a:t>
            </a:r>
            <a:r>
              <a:rPr sz="1800" spc="-20" dirty="0">
                <a:latin typeface="Palatino Linotype"/>
                <a:cs typeface="Palatino Linotype"/>
              </a:rPr>
              <a:t> </a:t>
            </a:r>
            <a:r>
              <a:rPr sz="1800" spc="-75" dirty="0">
                <a:latin typeface="Palatino Linotype"/>
                <a:cs typeface="Palatino Linotype"/>
              </a:rPr>
              <a:t>of</a:t>
            </a:r>
            <a:r>
              <a:rPr sz="1800" spc="-25" dirty="0">
                <a:latin typeface="Palatino Linotype"/>
                <a:cs typeface="Palatino Linotype"/>
              </a:rPr>
              <a:t> </a:t>
            </a:r>
            <a:r>
              <a:rPr sz="1800" spc="-125" dirty="0">
                <a:latin typeface="Palatino Linotype"/>
                <a:cs typeface="Palatino Linotype"/>
              </a:rPr>
              <a:t>any</a:t>
            </a:r>
            <a:r>
              <a:rPr sz="1800" spc="-25" dirty="0">
                <a:latin typeface="Palatino Linotype"/>
                <a:cs typeface="Palatino Linotype"/>
              </a:rPr>
              <a:t> </a:t>
            </a:r>
            <a:r>
              <a:rPr sz="1800" spc="-145" dirty="0">
                <a:latin typeface="Palatino Linotype"/>
                <a:cs typeface="Palatino Linotype"/>
              </a:rPr>
              <a:t>grow</a:t>
            </a:r>
            <a:r>
              <a:rPr sz="1800" spc="-25" dirty="0">
                <a:latin typeface="Palatino Linotype"/>
                <a:cs typeface="Palatino Linotype"/>
              </a:rPr>
              <a:t> </a:t>
            </a:r>
            <a:r>
              <a:rPr sz="1800" spc="-10" dirty="0">
                <a:latin typeface="Palatino Linotype"/>
                <a:cs typeface="Palatino Linotype"/>
              </a:rPr>
              <a:t>system.</a:t>
            </a:r>
            <a:endParaRPr sz="1800" dirty="0">
              <a:latin typeface="Palatino Linotype"/>
              <a:cs typeface="Palatino Linotype"/>
            </a:endParaRPr>
          </a:p>
          <a:p>
            <a:pPr marL="12700">
              <a:lnSpc>
                <a:spcPct val="100000"/>
              </a:lnSpc>
              <a:spcBef>
                <a:spcPts val="5"/>
              </a:spcBef>
            </a:pPr>
            <a:r>
              <a:rPr sz="1800" spc="-65" dirty="0">
                <a:latin typeface="Palatino Linotype"/>
                <a:cs typeface="Palatino Linotype"/>
              </a:rPr>
              <a:t>(Patent</a:t>
            </a:r>
            <a:r>
              <a:rPr sz="1800" spc="-45" dirty="0">
                <a:latin typeface="Palatino Linotype"/>
                <a:cs typeface="Palatino Linotype"/>
              </a:rPr>
              <a:t> </a:t>
            </a:r>
            <a:r>
              <a:rPr sz="1800" spc="-10" dirty="0">
                <a:latin typeface="Palatino Linotype"/>
                <a:cs typeface="Palatino Linotype"/>
              </a:rPr>
              <a:t>Granted)</a:t>
            </a:r>
            <a:endParaRPr sz="1800" dirty="0">
              <a:latin typeface="Palatino Linotype"/>
              <a:cs typeface="Palatino Linotype"/>
            </a:endParaRPr>
          </a:p>
        </p:txBody>
      </p:sp>
      <p:sp>
        <p:nvSpPr>
          <p:cNvPr id="7" name="object 7"/>
          <p:cNvSpPr txBox="1">
            <a:spLocks noGrp="1"/>
          </p:cNvSpPr>
          <p:nvPr>
            <p:ph type="title"/>
          </p:nvPr>
        </p:nvSpPr>
        <p:spPr>
          <a:xfrm>
            <a:off x="1244609" y="470806"/>
            <a:ext cx="8018145" cy="769620"/>
          </a:xfrm>
          <a:prstGeom prst="rect">
            <a:avLst/>
          </a:prstGeom>
          <a:ln w="33528">
            <a:solidFill>
              <a:srgbClr val="000000"/>
            </a:solidFill>
          </a:ln>
        </p:spPr>
        <p:txBody>
          <a:bodyPr vert="horz" wrap="square" lIns="0" tIns="35560" rIns="0" bIns="0" rtlCol="0">
            <a:spAutoFit/>
          </a:bodyPr>
          <a:lstStyle/>
          <a:p>
            <a:pPr marR="747395" algn="ctr">
              <a:lnSpc>
                <a:spcPct val="100000"/>
              </a:lnSpc>
              <a:spcBef>
                <a:spcPts val="280"/>
              </a:spcBef>
            </a:pPr>
            <a:r>
              <a:rPr sz="3600" i="0" u="none" spc="-175" dirty="0">
                <a:latin typeface="Palatino Linotype"/>
                <a:cs typeface="Palatino Linotype"/>
              </a:rPr>
              <a:t>WorldWide</a:t>
            </a:r>
            <a:r>
              <a:rPr sz="3600" i="0" u="none" spc="-35" dirty="0">
                <a:latin typeface="Palatino Linotype"/>
                <a:cs typeface="Palatino Linotype"/>
              </a:rPr>
              <a:t> </a:t>
            </a:r>
            <a:r>
              <a:rPr sz="3600" i="0" u="none" spc="-180" dirty="0">
                <a:latin typeface="Palatino Linotype"/>
                <a:cs typeface="Palatino Linotype"/>
              </a:rPr>
              <a:t>Local</a:t>
            </a:r>
            <a:r>
              <a:rPr sz="3600" i="0" u="none" spc="-30" dirty="0">
                <a:latin typeface="Palatino Linotype"/>
                <a:cs typeface="Palatino Linotype"/>
              </a:rPr>
              <a:t> </a:t>
            </a:r>
            <a:r>
              <a:rPr sz="3600" i="0" u="none" spc="-45" dirty="0">
                <a:latin typeface="Palatino Linotype"/>
                <a:cs typeface="Palatino Linotype"/>
              </a:rPr>
              <a:t>Salads</a:t>
            </a:r>
            <a:endParaRPr sz="3600" dirty="0">
              <a:latin typeface="Palatino Linotype"/>
              <a:cs typeface="Palatino Linotyp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8749283" y="772668"/>
            <a:ext cx="1943100" cy="1659635"/>
          </a:xfrm>
          <a:prstGeom prst="rect">
            <a:avLst/>
          </a:prstGeom>
        </p:spPr>
      </p:pic>
      <p:sp>
        <p:nvSpPr>
          <p:cNvPr id="6" name="object 6"/>
          <p:cNvSpPr txBox="1">
            <a:spLocks noGrp="1"/>
          </p:cNvSpPr>
          <p:nvPr>
            <p:ph type="title"/>
          </p:nvPr>
        </p:nvSpPr>
        <p:spPr>
          <a:xfrm>
            <a:off x="1124952" y="646227"/>
            <a:ext cx="8018145" cy="717504"/>
          </a:xfrm>
          <a:prstGeom prst="rect">
            <a:avLst/>
          </a:prstGeom>
          <a:ln w="33528">
            <a:solidFill>
              <a:srgbClr val="000000"/>
            </a:solidFill>
          </a:ln>
        </p:spPr>
        <p:txBody>
          <a:bodyPr vert="horz" wrap="square" lIns="0" tIns="70485" rIns="0" bIns="0" rtlCol="0">
            <a:spAutoFit/>
          </a:bodyPr>
          <a:lstStyle/>
          <a:p>
            <a:pPr marL="622300">
              <a:lnSpc>
                <a:spcPct val="100000"/>
              </a:lnSpc>
              <a:spcBef>
                <a:spcPts val="555"/>
              </a:spcBef>
            </a:pPr>
            <a:r>
              <a:rPr lang="en-GB" sz="4200" i="0" u="none" dirty="0"/>
              <a:t>So how does our system work </a:t>
            </a:r>
            <a:endParaRPr sz="4200" dirty="0">
              <a:latin typeface="Calibri"/>
              <a:cs typeface="Calibri"/>
            </a:endParaRPr>
          </a:p>
        </p:txBody>
      </p:sp>
      <p:sp>
        <p:nvSpPr>
          <p:cNvPr id="7" name="object 7"/>
          <p:cNvSpPr txBox="1">
            <a:spLocks noGrp="1"/>
          </p:cNvSpPr>
          <p:nvPr>
            <p:ph type="body" idx="1"/>
          </p:nvPr>
        </p:nvSpPr>
        <p:spPr>
          <a:xfrm>
            <a:off x="1300155" y="1800225"/>
            <a:ext cx="7323145" cy="4963538"/>
          </a:xfrm>
          <a:prstGeom prst="rect">
            <a:avLst/>
          </a:prstGeom>
        </p:spPr>
        <p:txBody>
          <a:bodyPr vert="horz" wrap="square" lIns="0" tIns="15875" rIns="0" bIns="0" rtlCol="0">
            <a:spAutoFit/>
          </a:bodyPr>
          <a:lstStyle/>
          <a:p>
            <a:pPr marL="12700">
              <a:lnSpc>
                <a:spcPct val="100000"/>
              </a:lnSpc>
              <a:spcBef>
                <a:spcPts val="125"/>
              </a:spcBef>
            </a:pPr>
            <a:r>
              <a:rPr lang="en-GB" sz="1700" spc="-10" dirty="0"/>
              <a:t>We use a delivery system that can produce 4,500 m3 up to 8,000 m3 per hr and are very quiet so are under the decibel limit (But these will be inside soundproof and insulated room)</a:t>
            </a:r>
          </a:p>
          <a:p>
            <a:pPr marL="12700">
              <a:lnSpc>
                <a:spcPct val="100000"/>
              </a:lnSpc>
              <a:spcBef>
                <a:spcPts val="125"/>
              </a:spcBef>
            </a:pPr>
            <a:endParaRPr lang="en-GB" sz="1700" spc="-10" dirty="0"/>
          </a:p>
          <a:p>
            <a:pPr marL="12700">
              <a:lnSpc>
                <a:spcPct val="100000"/>
              </a:lnSpc>
              <a:spcBef>
                <a:spcPts val="125"/>
              </a:spcBef>
            </a:pPr>
            <a:r>
              <a:rPr lang="en-GB" sz="1700" spc="-10" dirty="0"/>
              <a:t>These fans will turn the turbine to produce the needed air flow to produce the Kw needed per hr. These can be run 24 hrs a day as they are commercial fans that we used in Bahrain, and they ran for 24 hrs a day in 60c heat and dust in a dessert terrain. SO, THEY ARE PROVEN. </a:t>
            </a:r>
          </a:p>
          <a:p>
            <a:pPr marL="12700">
              <a:lnSpc>
                <a:spcPct val="100000"/>
              </a:lnSpc>
              <a:spcBef>
                <a:spcPts val="125"/>
              </a:spcBef>
            </a:pPr>
            <a:endParaRPr lang="en-GB" sz="1700" spc="-10" dirty="0"/>
          </a:p>
          <a:p>
            <a:pPr marL="12700">
              <a:lnSpc>
                <a:spcPct val="100000"/>
              </a:lnSpc>
              <a:spcBef>
                <a:spcPts val="125"/>
              </a:spcBef>
            </a:pPr>
            <a:r>
              <a:rPr lang="en-GB" sz="1700" spc="-10" dirty="0"/>
              <a:t>The air will then pass through a tube and into the growing area as in the previous video. This air will then rise through the crops and into the roof space then it will be drawn through vents and start the cycle again. </a:t>
            </a:r>
          </a:p>
          <a:p>
            <a:pPr marL="12700">
              <a:lnSpc>
                <a:spcPct val="100000"/>
              </a:lnSpc>
              <a:spcBef>
                <a:spcPts val="125"/>
              </a:spcBef>
            </a:pPr>
            <a:endParaRPr lang="en-GB" sz="1700" spc="-10" dirty="0"/>
          </a:p>
          <a:p>
            <a:pPr marL="12700">
              <a:lnSpc>
                <a:spcPct val="100000"/>
              </a:lnSpc>
              <a:spcBef>
                <a:spcPts val="125"/>
              </a:spcBef>
            </a:pPr>
            <a:r>
              <a:rPr lang="en-GB" sz="1700" spc="-10" dirty="0"/>
              <a:t>This design is going to be a complete game changer for the industry. Reducing power cost and making smaller grows a lot more viable</a:t>
            </a:r>
            <a:r>
              <a:rPr lang="en-GB" sz="1800" spc="-10" dirty="0"/>
              <a:t>. </a:t>
            </a:r>
          </a:p>
          <a:p>
            <a:pPr marL="12700">
              <a:lnSpc>
                <a:spcPct val="100000"/>
              </a:lnSpc>
              <a:spcBef>
                <a:spcPts val="125"/>
              </a:spcBef>
            </a:pPr>
            <a:endParaRPr lang="en-GB" sz="1800" spc="-10" dirty="0"/>
          </a:p>
          <a:p>
            <a:pPr marL="12700">
              <a:lnSpc>
                <a:spcPct val="100000"/>
              </a:lnSpc>
              <a:spcBef>
                <a:spcPts val="125"/>
              </a:spcBef>
            </a:pPr>
            <a:r>
              <a:rPr lang="en-GB" sz="1600" b="1" spc="-10" dirty="0">
                <a:solidFill>
                  <a:srgbClr val="FF0000"/>
                </a:solidFill>
              </a:rPr>
              <a:t>BOTH SOLAR AND WIND ARE LIMITED FOR HRS OF POWER PRODUCTION CAPABILITY. </a:t>
            </a:r>
          </a:p>
          <a:p>
            <a:pPr marL="12700">
              <a:lnSpc>
                <a:spcPct val="100000"/>
              </a:lnSpc>
              <a:spcBef>
                <a:spcPts val="125"/>
              </a:spcBef>
            </a:pPr>
            <a:r>
              <a:rPr lang="en-GB" sz="2400" b="1" spc="-10" dirty="0">
                <a:solidFill>
                  <a:srgbClr val="FF0000"/>
                </a:solidFill>
              </a:rPr>
              <a:t>This is 24 hr constant production and air movement.  </a:t>
            </a:r>
            <a:endParaRPr sz="2400" b="1" spc="-10" dirty="0">
              <a:solidFill>
                <a:srgbClr val="FF0000"/>
              </a:solidFill>
            </a:endParaRPr>
          </a:p>
        </p:txBody>
      </p:sp>
      <p:pic>
        <p:nvPicPr>
          <p:cNvPr id="8" name="object 8"/>
          <p:cNvPicPr/>
          <p:nvPr/>
        </p:nvPicPr>
        <p:blipFill>
          <a:blip r:embed="rId3" cstate="print"/>
          <a:stretch>
            <a:fillRect/>
          </a:stretch>
        </p:blipFill>
        <p:spPr>
          <a:xfrm>
            <a:off x="9468611" y="856488"/>
            <a:ext cx="1205483" cy="784859"/>
          </a:xfrm>
          <a:prstGeom prst="rect">
            <a:avLst/>
          </a:prstGeom>
        </p:spPr>
      </p:pic>
      <p:sp>
        <p:nvSpPr>
          <p:cNvPr id="11" name="object 11"/>
          <p:cNvSpPr txBox="1"/>
          <p:nvPr/>
        </p:nvSpPr>
        <p:spPr>
          <a:xfrm>
            <a:off x="393700" y="6981825"/>
            <a:ext cx="659130"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888888"/>
                </a:solidFill>
                <a:latin typeface="Calibri"/>
                <a:cs typeface="Calibri"/>
              </a:rPr>
              <a:t>Project</a:t>
            </a:r>
            <a:r>
              <a:rPr sz="1050" spc="-5" dirty="0">
                <a:solidFill>
                  <a:srgbClr val="888888"/>
                </a:solidFill>
                <a:latin typeface="Calibri"/>
                <a:cs typeface="Calibri"/>
              </a:rPr>
              <a:t> </a:t>
            </a:r>
            <a:r>
              <a:rPr sz="1050" dirty="0">
                <a:solidFill>
                  <a:srgbClr val="888888"/>
                </a:solidFill>
                <a:latin typeface="Calibri"/>
                <a:cs typeface="Calibri"/>
              </a:rPr>
              <a:t>CB</a:t>
            </a:r>
            <a:r>
              <a:rPr sz="1050" spc="-20" dirty="0">
                <a:solidFill>
                  <a:srgbClr val="888888"/>
                </a:solidFill>
                <a:latin typeface="Calibri"/>
                <a:cs typeface="Calibri"/>
              </a:rPr>
              <a:t> </a:t>
            </a:r>
            <a:r>
              <a:rPr sz="1050" spc="-50" dirty="0">
                <a:solidFill>
                  <a:srgbClr val="888888"/>
                </a:solidFill>
                <a:latin typeface="Calibri"/>
                <a:cs typeface="Calibri"/>
              </a:rPr>
              <a:t>-</a:t>
            </a:r>
            <a:endParaRPr sz="1050" dirty="0">
              <a:latin typeface="Calibri"/>
              <a:cs typeface="Calibri"/>
            </a:endParaRPr>
          </a:p>
        </p:txBody>
      </p:sp>
      <p:sp>
        <p:nvSpPr>
          <p:cNvPr id="12" name="object 12"/>
          <p:cNvSpPr txBox="1"/>
          <p:nvPr/>
        </p:nvSpPr>
        <p:spPr>
          <a:xfrm>
            <a:off x="9725742" y="6406563"/>
            <a:ext cx="161925" cy="186690"/>
          </a:xfrm>
          <a:prstGeom prst="rect">
            <a:avLst/>
          </a:prstGeom>
        </p:spPr>
        <p:txBody>
          <a:bodyPr vert="horz" wrap="square" lIns="0" tIns="13335" rIns="0" bIns="0" rtlCol="0">
            <a:spAutoFit/>
          </a:bodyPr>
          <a:lstStyle/>
          <a:p>
            <a:pPr marL="12700">
              <a:lnSpc>
                <a:spcPct val="100000"/>
              </a:lnSpc>
              <a:spcBef>
                <a:spcPts val="105"/>
              </a:spcBef>
            </a:pPr>
            <a:r>
              <a:rPr sz="1050" spc="-25" dirty="0">
                <a:solidFill>
                  <a:srgbClr val="FFFFFF"/>
                </a:solidFill>
                <a:latin typeface="Calibri"/>
                <a:cs typeface="Calibri"/>
              </a:rPr>
              <a:t>12</a:t>
            </a:r>
            <a:endParaRPr sz="1050">
              <a:latin typeface="Calibri"/>
              <a:cs typeface="Calibri"/>
            </a:endParaRPr>
          </a:p>
        </p:txBody>
      </p:sp>
    </p:spTree>
    <p:extLst>
      <p:ext uri="{BB962C8B-B14F-4D97-AF65-F5344CB8AC3E}">
        <p14:creationId xmlns:p14="http://schemas.microsoft.com/office/powerpoint/2010/main" val="356637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9308" y="1753209"/>
            <a:ext cx="4643627" cy="4332991"/>
          </a:xfrm>
          <a:prstGeom prst="rect">
            <a:avLst/>
          </a:prstGeom>
        </p:spPr>
      </p:pic>
      <p:sp>
        <p:nvSpPr>
          <p:cNvPr id="3" name="object 3"/>
          <p:cNvSpPr txBox="1"/>
          <p:nvPr/>
        </p:nvSpPr>
        <p:spPr>
          <a:xfrm>
            <a:off x="5407253" y="1717408"/>
            <a:ext cx="3783329" cy="4196715"/>
          </a:xfrm>
          <a:prstGeom prst="rect">
            <a:avLst/>
          </a:prstGeom>
        </p:spPr>
        <p:txBody>
          <a:bodyPr vert="horz" wrap="square" lIns="0" tIns="12700" rIns="0" bIns="0" rtlCol="0">
            <a:spAutoFit/>
          </a:bodyPr>
          <a:lstStyle/>
          <a:p>
            <a:pPr marL="262255" marR="5080" indent="-250190">
              <a:lnSpc>
                <a:spcPct val="100000"/>
              </a:lnSpc>
              <a:spcBef>
                <a:spcPts val="100"/>
              </a:spcBef>
              <a:buSzPct val="85714"/>
              <a:buFont typeface="Arial"/>
              <a:buChar char="•"/>
              <a:tabLst>
                <a:tab pos="262255" algn="l"/>
              </a:tabLst>
            </a:pPr>
            <a:r>
              <a:rPr sz="1400" dirty="0">
                <a:solidFill>
                  <a:srgbClr val="051D34"/>
                </a:solidFill>
                <a:latin typeface="Calibri"/>
                <a:cs typeface="Calibri"/>
              </a:rPr>
              <a:t>Modern</a:t>
            </a:r>
            <a:r>
              <a:rPr sz="1400" spc="-20" dirty="0">
                <a:solidFill>
                  <a:srgbClr val="051D34"/>
                </a:solidFill>
                <a:latin typeface="Calibri"/>
                <a:cs typeface="Calibri"/>
              </a:rPr>
              <a:t> </a:t>
            </a:r>
            <a:r>
              <a:rPr sz="1400" dirty="0">
                <a:solidFill>
                  <a:srgbClr val="051D34"/>
                </a:solidFill>
                <a:latin typeface="Calibri"/>
                <a:cs typeface="Calibri"/>
              </a:rPr>
              <a:t>greenhouse</a:t>
            </a:r>
            <a:r>
              <a:rPr sz="1400" spc="-15" dirty="0">
                <a:solidFill>
                  <a:srgbClr val="051D34"/>
                </a:solidFill>
                <a:latin typeface="Calibri"/>
                <a:cs typeface="Calibri"/>
              </a:rPr>
              <a:t> </a:t>
            </a:r>
            <a:r>
              <a:rPr sz="1400" dirty="0">
                <a:solidFill>
                  <a:srgbClr val="051D34"/>
                </a:solidFill>
                <a:latin typeface="Calibri"/>
                <a:cs typeface="Calibri"/>
              </a:rPr>
              <a:t>technology</a:t>
            </a:r>
            <a:r>
              <a:rPr sz="1400" spc="-25" dirty="0">
                <a:solidFill>
                  <a:srgbClr val="051D34"/>
                </a:solidFill>
                <a:latin typeface="Calibri"/>
                <a:cs typeface="Calibri"/>
              </a:rPr>
              <a:t> </a:t>
            </a:r>
            <a:r>
              <a:rPr sz="1400" dirty="0">
                <a:solidFill>
                  <a:srgbClr val="051D34"/>
                </a:solidFill>
                <a:latin typeface="Calibri"/>
                <a:cs typeface="Calibri"/>
              </a:rPr>
              <a:t>allows</a:t>
            </a:r>
            <a:r>
              <a:rPr sz="1400" spc="-35" dirty="0">
                <a:solidFill>
                  <a:srgbClr val="051D34"/>
                </a:solidFill>
                <a:latin typeface="Calibri"/>
                <a:cs typeface="Calibri"/>
              </a:rPr>
              <a:t> </a:t>
            </a:r>
            <a:r>
              <a:rPr sz="1400" dirty="0">
                <a:solidFill>
                  <a:srgbClr val="051D34"/>
                </a:solidFill>
                <a:latin typeface="Calibri"/>
                <a:cs typeface="Calibri"/>
              </a:rPr>
              <a:t>us</a:t>
            </a:r>
            <a:r>
              <a:rPr sz="1400" spc="-25" dirty="0">
                <a:solidFill>
                  <a:srgbClr val="051D34"/>
                </a:solidFill>
                <a:latin typeface="Calibri"/>
                <a:cs typeface="Calibri"/>
              </a:rPr>
              <a:t> to </a:t>
            </a:r>
            <a:r>
              <a:rPr sz="1400" spc="-10" dirty="0">
                <a:solidFill>
                  <a:srgbClr val="051D34"/>
                </a:solidFill>
                <a:latin typeface="Calibri"/>
                <a:cs typeface="Calibri"/>
              </a:rPr>
              <a:t>produce</a:t>
            </a:r>
            <a:r>
              <a:rPr sz="1400" spc="-20" dirty="0">
                <a:solidFill>
                  <a:srgbClr val="051D34"/>
                </a:solidFill>
                <a:latin typeface="Calibri"/>
                <a:cs typeface="Calibri"/>
              </a:rPr>
              <a:t> </a:t>
            </a:r>
            <a:r>
              <a:rPr sz="1400" dirty="0">
                <a:solidFill>
                  <a:srgbClr val="051D34"/>
                </a:solidFill>
                <a:latin typeface="Calibri"/>
                <a:cs typeface="Calibri"/>
              </a:rPr>
              <a:t>fresh,</a:t>
            </a:r>
            <a:r>
              <a:rPr sz="1400" spc="150" dirty="0">
                <a:solidFill>
                  <a:srgbClr val="051D34"/>
                </a:solidFill>
                <a:latin typeface="Calibri"/>
                <a:cs typeface="Calibri"/>
              </a:rPr>
              <a:t>  </a:t>
            </a:r>
            <a:r>
              <a:rPr sz="1400" dirty="0">
                <a:solidFill>
                  <a:srgbClr val="051D34"/>
                </a:solidFill>
                <a:latin typeface="Calibri"/>
                <a:cs typeface="Calibri"/>
              </a:rPr>
              <a:t>safe,</a:t>
            </a:r>
            <a:r>
              <a:rPr sz="1400" spc="155" dirty="0">
                <a:solidFill>
                  <a:srgbClr val="051D34"/>
                </a:solidFill>
                <a:latin typeface="Calibri"/>
                <a:cs typeface="Calibri"/>
              </a:rPr>
              <a:t>  </a:t>
            </a:r>
            <a:r>
              <a:rPr sz="1400" dirty="0">
                <a:solidFill>
                  <a:srgbClr val="051D34"/>
                </a:solidFill>
                <a:latin typeface="Calibri"/>
                <a:cs typeface="Calibri"/>
              </a:rPr>
              <a:t>and</a:t>
            </a:r>
            <a:r>
              <a:rPr sz="1400" spc="155" dirty="0">
                <a:solidFill>
                  <a:srgbClr val="051D34"/>
                </a:solidFill>
                <a:latin typeface="Calibri"/>
                <a:cs typeface="Calibri"/>
              </a:rPr>
              <a:t>  </a:t>
            </a:r>
            <a:r>
              <a:rPr sz="1400" dirty="0">
                <a:solidFill>
                  <a:srgbClr val="051D34"/>
                </a:solidFill>
                <a:latin typeface="Calibri"/>
                <a:cs typeface="Calibri"/>
              </a:rPr>
              <a:t>healthy</a:t>
            </a:r>
            <a:r>
              <a:rPr sz="1400" spc="150" dirty="0">
                <a:solidFill>
                  <a:srgbClr val="051D34"/>
                </a:solidFill>
                <a:latin typeface="Calibri"/>
                <a:cs typeface="Calibri"/>
              </a:rPr>
              <a:t>  </a:t>
            </a:r>
            <a:r>
              <a:rPr sz="1400" dirty="0">
                <a:solidFill>
                  <a:srgbClr val="051D34"/>
                </a:solidFill>
                <a:latin typeface="Calibri"/>
                <a:cs typeface="Calibri"/>
              </a:rPr>
              <a:t>food</a:t>
            </a:r>
            <a:r>
              <a:rPr sz="1400" spc="155" dirty="0">
                <a:solidFill>
                  <a:srgbClr val="051D34"/>
                </a:solidFill>
                <a:latin typeface="Calibri"/>
                <a:cs typeface="Calibri"/>
              </a:rPr>
              <a:t>  </a:t>
            </a:r>
            <a:r>
              <a:rPr sz="1400" dirty="0">
                <a:solidFill>
                  <a:srgbClr val="051D34"/>
                </a:solidFill>
                <a:latin typeface="Calibri"/>
                <a:cs typeface="Calibri"/>
              </a:rPr>
              <a:t>in</a:t>
            </a:r>
            <a:r>
              <a:rPr sz="1400" spc="150" dirty="0">
                <a:solidFill>
                  <a:srgbClr val="051D34"/>
                </a:solidFill>
                <a:latin typeface="Calibri"/>
                <a:cs typeface="Calibri"/>
              </a:rPr>
              <a:t>  </a:t>
            </a:r>
            <a:r>
              <a:rPr sz="1400" spc="-50" dirty="0">
                <a:solidFill>
                  <a:srgbClr val="051D34"/>
                </a:solidFill>
                <a:latin typeface="Calibri"/>
                <a:cs typeface="Calibri"/>
              </a:rPr>
              <a:t>a </a:t>
            </a:r>
            <a:r>
              <a:rPr sz="1400" dirty="0">
                <a:solidFill>
                  <a:srgbClr val="051D34"/>
                </a:solidFill>
                <a:latin typeface="Calibri"/>
                <a:cs typeface="Calibri"/>
              </a:rPr>
              <a:t>smart</a:t>
            </a:r>
            <a:r>
              <a:rPr sz="1400" spc="150" dirty="0">
                <a:solidFill>
                  <a:srgbClr val="051D34"/>
                </a:solidFill>
                <a:latin typeface="Calibri"/>
                <a:cs typeface="Calibri"/>
              </a:rPr>
              <a:t>  </a:t>
            </a:r>
            <a:r>
              <a:rPr sz="1400" dirty="0">
                <a:solidFill>
                  <a:srgbClr val="051D34"/>
                </a:solidFill>
                <a:latin typeface="Calibri"/>
                <a:cs typeface="Calibri"/>
              </a:rPr>
              <a:t>and</a:t>
            </a:r>
            <a:r>
              <a:rPr sz="1400" spc="-20" dirty="0">
                <a:solidFill>
                  <a:srgbClr val="051D34"/>
                </a:solidFill>
                <a:latin typeface="Calibri"/>
                <a:cs typeface="Calibri"/>
              </a:rPr>
              <a:t> </a:t>
            </a:r>
            <a:r>
              <a:rPr sz="1400" spc="-10" dirty="0">
                <a:solidFill>
                  <a:srgbClr val="051D34"/>
                </a:solidFill>
                <a:latin typeface="Calibri"/>
                <a:cs typeface="Calibri"/>
              </a:rPr>
              <a:t>sustainable</a:t>
            </a:r>
            <a:r>
              <a:rPr sz="1400" spc="5" dirty="0">
                <a:solidFill>
                  <a:srgbClr val="051D34"/>
                </a:solidFill>
                <a:latin typeface="Calibri"/>
                <a:cs typeface="Calibri"/>
              </a:rPr>
              <a:t> </a:t>
            </a:r>
            <a:r>
              <a:rPr sz="1400" spc="-20" dirty="0">
                <a:solidFill>
                  <a:srgbClr val="051D34"/>
                </a:solidFill>
                <a:latin typeface="Calibri"/>
                <a:cs typeface="Calibri"/>
              </a:rPr>
              <a:t>way.</a:t>
            </a:r>
            <a:endParaRPr sz="1400">
              <a:latin typeface="Calibri"/>
              <a:cs typeface="Calibri"/>
            </a:endParaRPr>
          </a:p>
          <a:p>
            <a:pPr marL="262255" marR="102235" indent="-250190">
              <a:lnSpc>
                <a:spcPct val="100000"/>
              </a:lnSpc>
              <a:spcBef>
                <a:spcPts val="1485"/>
              </a:spcBef>
              <a:buSzPct val="85714"/>
              <a:buFont typeface="Arial"/>
              <a:buChar char="•"/>
              <a:tabLst>
                <a:tab pos="262255" algn="l"/>
              </a:tabLst>
            </a:pPr>
            <a:r>
              <a:rPr sz="1400" spc="-10" dirty="0">
                <a:solidFill>
                  <a:srgbClr val="051D34"/>
                </a:solidFill>
                <a:latin typeface="Calibri"/>
                <a:cs typeface="Calibri"/>
              </a:rPr>
              <a:t>All-encompassing</a:t>
            </a:r>
            <a:r>
              <a:rPr sz="1400" dirty="0">
                <a:solidFill>
                  <a:srgbClr val="051D34"/>
                </a:solidFill>
                <a:latin typeface="Calibri"/>
                <a:cs typeface="Calibri"/>
              </a:rPr>
              <a:t> control</a:t>
            </a:r>
            <a:r>
              <a:rPr sz="1400" spc="-5" dirty="0">
                <a:solidFill>
                  <a:srgbClr val="051D34"/>
                </a:solidFill>
                <a:latin typeface="Calibri"/>
                <a:cs typeface="Calibri"/>
              </a:rPr>
              <a:t> </a:t>
            </a:r>
            <a:r>
              <a:rPr sz="1400" dirty="0">
                <a:solidFill>
                  <a:srgbClr val="051D34"/>
                </a:solidFill>
                <a:latin typeface="Calibri"/>
                <a:cs typeface="Calibri"/>
              </a:rPr>
              <a:t>over</a:t>
            </a:r>
            <a:r>
              <a:rPr sz="1400" spc="10" dirty="0">
                <a:solidFill>
                  <a:srgbClr val="051D34"/>
                </a:solidFill>
                <a:latin typeface="Calibri"/>
                <a:cs typeface="Calibri"/>
              </a:rPr>
              <a:t> </a:t>
            </a:r>
            <a:r>
              <a:rPr sz="1400" dirty="0">
                <a:solidFill>
                  <a:srgbClr val="051D34"/>
                </a:solidFill>
                <a:latin typeface="Calibri"/>
                <a:cs typeface="Calibri"/>
              </a:rPr>
              <a:t>crop </a:t>
            </a:r>
            <a:r>
              <a:rPr sz="1400" spc="-10" dirty="0">
                <a:solidFill>
                  <a:srgbClr val="051D34"/>
                </a:solidFill>
                <a:latin typeface="Calibri"/>
                <a:cs typeface="Calibri"/>
              </a:rPr>
              <a:t>conditions, </a:t>
            </a:r>
            <a:r>
              <a:rPr sz="1400" dirty="0">
                <a:solidFill>
                  <a:srgbClr val="051D34"/>
                </a:solidFill>
                <a:latin typeface="Calibri"/>
                <a:cs typeface="Calibri"/>
              </a:rPr>
              <a:t>at</a:t>
            </a:r>
            <a:r>
              <a:rPr sz="1400" spc="10" dirty="0">
                <a:solidFill>
                  <a:srgbClr val="051D34"/>
                </a:solidFill>
                <a:latin typeface="Calibri"/>
                <a:cs typeface="Calibri"/>
              </a:rPr>
              <a:t> </a:t>
            </a:r>
            <a:r>
              <a:rPr sz="1400" dirty="0">
                <a:solidFill>
                  <a:srgbClr val="051D34"/>
                </a:solidFill>
                <a:latin typeface="Calibri"/>
                <a:cs typeface="Calibri"/>
              </a:rPr>
              <a:t>any</a:t>
            </a:r>
            <a:r>
              <a:rPr sz="1400" spc="-20" dirty="0">
                <a:solidFill>
                  <a:srgbClr val="051D34"/>
                </a:solidFill>
                <a:latin typeface="Calibri"/>
                <a:cs typeface="Calibri"/>
              </a:rPr>
              <a:t> </a:t>
            </a:r>
            <a:r>
              <a:rPr sz="1400" dirty="0">
                <a:solidFill>
                  <a:srgbClr val="051D34"/>
                </a:solidFill>
                <a:latin typeface="Calibri"/>
                <a:cs typeface="Calibri"/>
              </a:rPr>
              <a:t>time,</a:t>
            </a:r>
            <a:r>
              <a:rPr sz="1400" spc="375" dirty="0">
                <a:solidFill>
                  <a:srgbClr val="051D34"/>
                </a:solidFill>
                <a:latin typeface="Calibri"/>
                <a:cs typeface="Calibri"/>
              </a:rPr>
              <a:t> </a:t>
            </a:r>
            <a:r>
              <a:rPr sz="1400" dirty="0">
                <a:solidFill>
                  <a:srgbClr val="051D34"/>
                </a:solidFill>
                <a:latin typeface="Calibri"/>
                <a:cs typeface="Calibri"/>
              </a:rPr>
              <a:t>and</a:t>
            </a:r>
            <a:r>
              <a:rPr sz="1400" spc="350" dirty="0">
                <a:solidFill>
                  <a:srgbClr val="051D34"/>
                </a:solidFill>
                <a:latin typeface="Calibri"/>
                <a:cs typeface="Calibri"/>
              </a:rPr>
              <a:t> </a:t>
            </a:r>
            <a:r>
              <a:rPr sz="1400" dirty="0">
                <a:solidFill>
                  <a:srgbClr val="051D34"/>
                </a:solidFill>
                <a:latin typeface="Calibri"/>
                <a:cs typeface="Calibri"/>
              </a:rPr>
              <a:t>from</a:t>
            </a:r>
            <a:r>
              <a:rPr sz="1400" spc="350" dirty="0">
                <a:solidFill>
                  <a:srgbClr val="051D34"/>
                </a:solidFill>
                <a:latin typeface="Calibri"/>
                <a:cs typeface="Calibri"/>
              </a:rPr>
              <a:t> </a:t>
            </a:r>
            <a:r>
              <a:rPr sz="1400" dirty="0">
                <a:solidFill>
                  <a:srgbClr val="051D34"/>
                </a:solidFill>
                <a:latin typeface="Calibri"/>
                <a:cs typeface="Calibri"/>
              </a:rPr>
              <a:t>anywhere,</a:t>
            </a:r>
            <a:r>
              <a:rPr sz="1400" spc="365" dirty="0">
                <a:solidFill>
                  <a:srgbClr val="051D34"/>
                </a:solidFill>
                <a:latin typeface="Calibri"/>
                <a:cs typeface="Calibri"/>
              </a:rPr>
              <a:t> </a:t>
            </a:r>
            <a:r>
              <a:rPr sz="1400" dirty="0">
                <a:solidFill>
                  <a:srgbClr val="051D34"/>
                </a:solidFill>
                <a:latin typeface="Calibri"/>
                <a:cs typeface="Calibri"/>
              </a:rPr>
              <a:t>is</a:t>
            </a:r>
            <a:r>
              <a:rPr sz="1400" spc="355" dirty="0">
                <a:solidFill>
                  <a:srgbClr val="051D34"/>
                </a:solidFill>
                <a:latin typeface="Calibri"/>
                <a:cs typeface="Calibri"/>
              </a:rPr>
              <a:t> </a:t>
            </a:r>
            <a:r>
              <a:rPr sz="1400" spc="-10" dirty="0">
                <a:solidFill>
                  <a:srgbClr val="051D34"/>
                </a:solidFill>
                <a:latin typeface="Calibri"/>
                <a:cs typeface="Calibri"/>
              </a:rPr>
              <a:t>proving </a:t>
            </a:r>
            <a:r>
              <a:rPr sz="1400" dirty="0">
                <a:solidFill>
                  <a:srgbClr val="051D34"/>
                </a:solidFill>
                <a:latin typeface="Calibri"/>
                <a:cs typeface="Calibri"/>
              </a:rPr>
              <a:t>to</a:t>
            </a:r>
            <a:r>
              <a:rPr sz="1400" spc="340" dirty="0">
                <a:solidFill>
                  <a:srgbClr val="051D34"/>
                </a:solidFill>
                <a:latin typeface="Calibri"/>
                <a:cs typeface="Calibri"/>
              </a:rPr>
              <a:t> </a:t>
            </a:r>
            <a:r>
              <a:rPr sz="1400" spc="-10" dirty="0">
                <a:solidFill>
                  <a:srgbClr val="051D34"/>
                </a:solidFill>
                <a:latin typeface="Calibri"/>
                <a:cs typeface="Calibri"/>
              </a:rPr>
              <a:t>optimise</a:t>
            </a:r>
            <a:r>
              <a:rPr sz="1400" spc="-30" dirty="0">
                <a:solidFill>
                  <a:srgbClr val="051D34"/>
                </a:solidFill>
                <a:latin typeface="Calibri"/>
                <a:cs typeface="Calibri"/>
              </a:rPr>
              <a:t> </a:t>
            </a:r>
            <a:r>
              <a:rPr sz="1400" dirty="0">
                <a:solidFill>
                  <a:srgbClr val="051D34"/>
                </a:solidFill>
                <a:latin typeface="Calibri"/>
                <a:cs typeface="Calibri"/>
              </a:rPr>
              <a:t>production,</a:t>
            </a:r>
            <a:r>
              <a:rPr sz="1400" spc="455" dirty="0">
                <a:solidFill>
                  <a:srgbClr val="051D34"/>
                </a:solidFill>
                <a:latin typeface="Calibri"/>
                <a:cs typeface="Calibri"/>
              </a:rPr>
              <a:t> </a:t>
            </a:r>
            <a:r>
              <a:rPr sz="1400" dirty="0">
                <a:solidFill>
                  <a:srgbClr val="051D34"/>
                </a:solidFill>
                <a:latin typeface="Calibri"/>
                <a:cs typeface="Calibri"/>
              </a:rPr>
              <a:t>maximise</a:t>
            </a:r>
            <a:r>
              <a:rPr sz="1400" spc="459" dirty="0">
                <a:solidFill>
                  <a:srgbClr val="051D34"/>
                </a:solidFill>
                <a:latin typeface="Calibri"/>
                <a:cs typeface="Calibri"/>
              </a:rPr>
              <a:t> </a:t>
            </a:r>
            <a:r>
              <a:rPr sz="1400" spc="-10" dirty="0">
                <a:solidFill>
                  <a:srgbClr val="051D34"/>
                </a:solidFill>
                <a:latin typeface="Calibri"/>
                <a:cs typeface="Calibri"/>
              </a:rPr>
              <a:t>yield, </a:t>
            </a:r>
            <a:r>
              <a:rPr sz="1400" dirty="0">
                <a:solidFill>
                  <a:srgbClr val="051D34"/>
                </a:solidFill>
                <a:latin typeface="Calibri"/>
                <a:cs typeface="Calibri"/>
              </a:rPr>
              <a:t>improve</a:t>
            </a:r>
            <a:r>
              <a:rPr sz="1400" spc="405" dirty="0">
                <a:solidFill>
                  <a:srgbClr val="051D34"/>
                </a:solidFill>
                <a:latin typeface="Calibri"/>
                <a:cs typeface="Calibri"/>
              </a:rPr>
              <a:t> </a:t>
            </a:r>
            <a:r>
              <a:rPr sz="1400" dirty="0">
                <a:solidFill>
                  <a:srgbClr val="051D34"/>
                </a:solidFill>
                <a:latin typeface="Calibri"/>
                <a:cs typeface="Calibri"/>
              </a:rPr>
              <a:t>quality,</a:t>
            </a:r>
            <a:r>
              <a:rPr sz="1400" spc="409" dirty="0">
                <a:solidFill>
                  <a:srgbClr val="051D34"/>
                </a:solidFill>
                <a:latin typeface="Calibri"/>
                <a:cs typeface="Calibri"/>
              </a:rPr>
              <a:t> </a:t>
            </a:r>
            <a:r>
              <a:rPr sz="1400" dirty="0">
                <a:solidFill>
                  <a:srgbClr val="051D34"/>
                </a:solidFill>
                <a:latin typeface="Calibri"/>
                <a:cs typeface="Calibri"/>
              </a:rPr>
              <a:t>and</a:t>
            </a:r>
            <a:r>
              <a:rPr sz="1400" spc="-40" dirty="0">
                <a:solidFill>
                  <a:srgbClr val="051D34"/>
                </a:solidFill>
                <a:latin typeface="Calibri"/>
                <a:cs typeface="Calibri"/>
              </a:rPr>
              <a:t> </a:t>
            </a:r>
            <a:r>
              <a:rPr sz="1400" dirty="0">
                <a:solidFill>
                  <a:srgbClr val="051D34"/>
                </a:solidFill>
                <a:latin typeface="Calibri"/>
                <a:cs typeface="Calibri"/>
              </a:rPr>
              <a:t>reduce</a:t>
            </a:r>
            <a:r>
              <a:rPr sz="1400" spc="114" dirty="0">
                <a:solidFill>
                  <a:srgbClr val="051D34"/>
                </a:solidFill>
                <a:latin typeface="Calibri"/>
                <a:cs typeface="Calibri"/>
              </a:rPr>
              <a:t> </a:t>
            </a:r>
            <a:r>
              <a:rPr sz="1400" dirty="0">
                <a:solidFill>
                  <a:srgbClr val="051D34"/>
                </a:solidFill>
                <a:latin typeface="Calibri"/>
                <a:cs typeface="Calibri"/>
              </a:rPr>
              <a:t>the</a:t>
            </a:r>
            <a:r>
              <a:rPr sz="1400" spc="105" dirty="0">
                <a:solidFill>
                  <a:srgbClr val="051D34"/>
                </a:solidFill>
                <a:latin typeface="Calibri"/>
                <a:cs typeface="Calibri"/>
              </a:rPr>
              <a:t> </a:t>
            </a:r>
            <a:r>
              <a:rPr sz="1400" dirty="0">
                <a:solidFill>
                  <a:srgbClr val="051D34"/>
                </a:solidFill>
                <a:latin typeface="Calibri"/>
                <a:cs typeface="Calibri"/>
              </a:rPr>
              <a:t>cost</a:t>
            </a:r>
            <a:r>
              <a:rPr sz="1400" spc="100" dirty="0">
                <a:solidFill>
                  <a:srgbClr val="051D34"/>
                </a:solidFill>
                <a:latin typeface="Calibri"/>
                <a:cs typeface="Calibri"/>
              </a:rPr>
              <a:t> </a:t>
            </a:r>
            <a:r>
              <a:rPr sz="1400" spc="-25" dirty="0">
                <a:solidFill>
                  <a:srgbClr val="051D34"/>
                </a:solidFill>
                <a:latin typeface="Calibri"/>
                <a:cs typeface="Calibri"/>
              </a:rPr>
              <a:t>of </a:t>
            </a:r>
            <a:r>
              <a:rPr sz="1400" dirty="0">
                <a:solidFill>
                  <a:srgbClr val="051D34"/>
                </a:solidFill>
                <a:latin typeface="Calibri"/>
                <a:cs typeface="Calibri"/>
              </a:rPr>
              <a:t>resources</a:t>
            </a:r>
            <a:r>
              <a:rPr sz="1400" spc="55" dirty="0">
                <a:solidFill>
                  <a:srgbClr val="051D34"/>
                </a:solidFill>
                <a:latin typeface="Calibri"/>
                <a:cs typeface="Calibri"/>
              </a:rPr>
              <a:t> </a:t>
            </a:r>
            <a:r>
              <a:rPr sz="1400" dirty="0">
                <a:solidFill>
                  <a:srgbClr val="051D34"/>
                </a:solidFill>
                <a:latin typeface="Calibri"/>
                <a:cs typeface="Calibri"/>
              </a:rPr>
              <a:t>like</a:t>
            </a:r>
            <a:r>
              <a:rPr sz="1400" spc="70" dirty="0">
                <a:solidFill>
                  <a:srgbClr val="051D34"/>
                </a:solidFill>
                <a:latin typeface="Calibri"/>
                <a:cs typeface="Calibri"/>
              </a:rPr>
              <a:t> </a:t>
            </a:r>
            <a:r>
              <a:rPr sz="1400" dirty="0">
                <a:solidFill>
                  <a:srgbClr val="051D34"/>
                </a:solidFill>
                <a:latin typeface="Calibri"/>
                <a:cs typeface="Calibri"/>
              </a:rPr>
              <a:t>water,</a:t>
            </a:r>
            <a:r>
              <a:rPr sz="1400" spc="55" dirty="0">
                <a:solidFill>
                  <a:srgbClr val="051D34"/>
                </a:solidFill>
                <a:latin typeface="Calibri"/>
                <a:cs typeface="Calibri"/>
              </a:rPr>
              <a:t> </a:t>
            </a:r>
            <a:r>
              <a:rPr sz="1400" dirty="0">
                <a:solidFill>
                  <a:srgbClr val="051D34"/>
                </a:solidFill>
                <a:latin typeface="Calibri"/>
                <a:cs typeface="Calibri"/>
              </a:rPr>
              <a:t>energy,</a:t>
            </a:r>
            <a:r>
              <a:rPr sz="1400" spc="55" dirty="0">
                <a:solidFill>
                  <a:srgbClr val="051D34"/>
                </a:solidFill>
                <a:latin typeface="Calibri"/>
                <a:cs typeface="Calibri"/>
              </a:rPr>
              <a:t> </a:t>
            </a:r>
            <a:r>
              <a:rPr sz="1400" dirty="0">
                <a:solidFill>
                  <a:srgbClr val="051D34"/>
                </a:solidFill>
                <a:latin typeface="Calibri"/>
                <a:cs typeface="Calibri"/>
              </a:rPr>
              <a:t>and</a:t>
            </a:r>
            <a:r>
              <a:rPr sz="1400" spc="-70" dirty="0">
                <a:solidFill>
                  <a:srgbClr val="051D34"/>
                </a:solidFill>
                <a:latin typeface="Calibri"/>
                <a:cs typeface="Calibri"/>
              </a:rPr>
              <a:t> </a:t>
            </a:r>
            <a:r>
              <a:rPr sz="1400" spc="-10" dirty="0">
                <a:solidFill>
                  <a:srgbClr val="051D34"/>
                </a:solidFill>
                <a:latin typeface="Calibri"/>
                <a:cs typeface="Calibri"/>
              </a:rPr>
              <a:t>labour.</a:t>
            </a:r>
            <a:endParaRPr sz="1400">
              <a:latin typeface="Calibri"/>
              <a:cs typeface="Calibri"/>
            </a:endParaRPr>
          </a:p>
          <a:p>
            <a:pPr marL="262255" marR="137795" indent="-250190">
              <a:lnSpc>
                <a:spcPct val="100000"/>
              </a:lnSpc>
              <a:spcBef>
                <a:spcPts val="1490"/>
              </a:spcBef>
              <a:buClr>
                <a:srgbClr val="051D34"/>
              </a:buClr>
              <a:buSzPct val="85714"/>
              <a:buFont typeface="Arial"/>
              <a:buChar char="•"/>
              <a:tabLst>
                <a:tab pos="262255" algn="l"/>
              </a:tabLst>
            </a:pPr>
            <a:r>
              <a:rPr sz="1400" dirty="0">
                <a:solidFill>
                  <a:srgbClr val="131313"/>
                </a:solidFill>
                <a:latin typeface="Calibri"/>
                <a:cs typeface="Calibri"/>
              </a:rPr>
              <a:t>Next</a:t>
            </a:r>
            <a:r>
              <a:rPr sz="1400" spc="100" dirty="0">
                <a:solidFill>
                  <a:srgbClr val="131313"/>
                </a:solidFill>
                <a:latin typeface="Calibri"/>
                <a:cs typeface="Calibri"/>
              </a:rPr>
              <a:t> </a:t>
            </a:r>
            <a:r>
              <a:rPr sz="1400" dirty="0">
                <a:solidFill>
                  <a:srgbClr val="131313"/>
                </a:solidFill>
                <a:latin typeface="Calibri"/>
                <a:cs typeface="Calibri"/>
              </a:rPr>
              <a:t>level</a:t>
            </a:r>
            <a:r>
              <a:rPr sz="1400" spc="85" dirty="0">
                <a:solidFill>
                  <a:srgbClr val="131313"/>
                </a:solidFill>
                <a:latin typeface="Calibri"/>
                <a:cs typeface="Calibri"/>
              </a:rPr>
              <a:t> </a:t>
            </a:r>
            <a:r>
              <a:rPr sz="1400" dirty="0">
                <a:solidFill>
                  <a:srgbClr val="131313"/>
                </a:solidFill>
                <a:latin typeface="Calibri"/>
                <a:cs typeface="Calibri"/>
              </a:rPr>
              <a:t>of</a:t>
            </a:r>
            <a:r>
              <a:rPr sz="1400" spc="90" dirty="0">
                <a:solidFill>
                  <a:srgbClr val="131313"/>
                </a:solidFill>
                <a:latin typeface="Calibri"/>
                <a:cs typeface="Calibri"/>
              </a:rPr>
              <a:t> </a:t>
            </a:r>
            <a:r>
              <a:rPr sz="1400" dirty="0">
                <a:solidFill>
                  <a:srgbClr val="131313"/>
                </a:solidFill>
                <a:latin typeface="Calibri"/>
                <a:cs typeface="Calibri"/>
              </a:rPr>
              <a:t>crop</a:t>
            </a:r>
            <a:r>
              <a:rPr sz="1400" spc="85" dirty="0">
                <a:solidFill>
                  <a:srgbClr val="131313"/>
                </a:solidFill>
                <a:latin typeface="Calibri"/>
                <a:cs typeface="Calibri"/>
              </a:rPr>
              <a:t> </a:t>
            </a:r>
            <a:r>
              <a:rPr sz="1400" dirty="0">
                <a:solidFill>
                  <a:srgbClr val="131313"/>
                </a:solidFill>
                <a:latin typeface="Calibri"/>
                <a:cs typeface="Calibri"/>
              </a:rPr>
              <a:t>&amp;</a:t>
            </a:r>
            <a:r>
              <a:rPr sz="1400" spc="85" dirty="0">
                <a:solidFill>
                  <a:srgbClr val="131313"/>
                </a:solidFill>
                <a:latin typeface="Calibri"/>
                <a:cs typeface="Calibri"/>
              </a:rPr>
              <a:t> </a:t>
            </a:r>
            <a:r>
              <a:rPr sz="1400" dirty="0">
                <a:solidFill>
                  <a:srgbClr val="131313"/>
                </a:solidFill>
                <a:latin typeface="Calibri"/>
                <a:cs typeface="Calibri"/>
              </a:rPr>
              <a:t>Building</a:t>
            </a:r>
            <a:r>
              <a:rPr sz="1400" spc="85" dirty="0">
                <a:solidFill>
                  <a:srgbClr val="131313"/>
                </a:solidFill>
                <a:latin typeface="Calibri"/>
                <a:cs typeface="Calibri"/>
              </a:rPr>
              <a:t> </a:t>
            </a:r>
            <a:r>
              <a:rPr sz="1400" dirty="0">
                <a:solidFill>
                  <a:srgbClr val="131313"/>
                </a:solidFill>
                <a:latin typeface="Calibri"/>
                <a:cs typeface="Calibri"/>
              </a:rPr>
              <a:t>control</a:t>
            </a:r>
            <a:r>
              <a:rPr sz="1400" spc="80" dirty="0">
                <a:solidFill>
                  <a:srgbClr val="131313"/>
                </a:solidFill>
                <a:latin typeface="Calibri"/>
                <a:cs typeface="Calibri"/>
              </a:rPr>
              <a:t> </a:t>
            </a:r>
            <a:r>
              <a:rPr sz="1400" dirty="0">
                <a:solidFill>
                  <a:srgbClr val="131313"/>
                </a:solidFill>
                <a:latin typeface="Calibri"/>
                <a:cs typeface="Calibri"/>
              </a:rPr>
              <a:t>is</a:t>
            </a:r>
            <a:r>
              <a:rPr sz="1400" spc="80" dirty="0">
                <a:solidFill>
                  <a:srgbClr val="131313"/>
                </a:solidFill>
                <a:latin typeface="Calibri"/>
                <a:cs typeface="Calibri"/>
              </a:rPr>
              <a:t> </a:t>
            </a:r>
            <a:r>
              <a:rPr sz="1400" spc="-10" dirty="0">
                <a:solidFill>
                  <a:srgbClr val="131313"/>
                </a:solidFill>
                <a:latin typeface="Calibri"/>
                <a:cs typeface="Calibri"/>
              </a:rPr>
              <a:t>here. </a:t>
            </a:r>
            <a:r>
              <a:rPr sz="1400" dirty="0">
                <a:solidFill>
                  <a:srgbClr val="131313"/>
                </a:solidFill>
                <a:latin typeface="Calibri"/>
                <a:cs typeface="Calibri"/>
              </a:rPr>
              <a:t>This</a:t>
            </a:r>
            <a:r>
              <a:rPr sz="1400" spc="70" dirty="0">
                <a:solidFill>
                  <a:srgbClr val="131313"/>
                </a:solidFill>
                <a:latin typeface="Calibri"/>
                <a:cs typeface="Calibri"/>
              </a:rPr>
              <a:t> </a:t>
            </a:r>
            <a:r>
              <a:rPr sz="1400" dirty="0">
                <a:solidFill>
                  <a:srgbClr val="131313"/>
                </a:solidFill>
                <a:latin typeface="Calibri"/>
                <a:cs typeface="Calibri"/>
              </a:rPr>
              <a:t>enables</a:t>
            </a:r>
            <a:r>
              <a:rPr sz="1400" spc="80" dirty="0">
                <a:solidFill>
                  <a:srgbClr val="131313"/>
                </a:solidFill>
                <a:latin typeface="Calibri"/>
                <a:cs typeface="Calibri"/>
              </a:rPr>
              <a:t> </a:t>
            </a:r>
            <a:r>
              <a:rPr sz="1400" dirty="0">
                <a:solidFill>
                  <a:srgbClr val="131313"/>
                </a:solidFill>
                <a:latin typeface="Calibri"/>
                <a:cs typeface="Calibri"/>
              </a:rPr>
              <a:t>us</a:t>
            </a:r>
            <a:r>
              <a:rPr sz="1400" spc="80" dirty="0">
                <a:solidFill>
                  <a:srgbClr val="131313"/>
                </a:solidFill>
                <a:latin typeface="Calibri"/>
                <a:cs typeface="Calibri"/>
              </a:rPr>
              <a:t> </a:t>
            </a:r>
            <a:r>
              <a:rPr sz="1400" dirty="0">
                <a:solidFill>
                  <a:srgbClr val="131313"/>
                </a:solidFill>
                <a:latin typeface="Calibri"/>
                <a:cs typeface="Calibri"/>
              </a:rPr>
              <a:t>to</a:t>
            </a:r>
            <a:r>
              <a:rPr sz="1400" spc="-30" dirty="0">
                <a:solidFill>
                  <a:srgbClr val="131313"/>
                </a:solidFill>
                <a:latin typeface="Calibri"/>
                <a:cs typeface="Calibri"/>
              </a:rPr>
              <a:t> </a:t>
            </a:r>
            <a:r>
              <a:rPr sz="1400" dirty="0">
                <a:solidFill>
                  <a:srgbClr val="131313"/>
                </a:solidFill>
                <a:latin typeface="Calibri"/>
                <a:cs typeface="Calibri"/>
              </a:rPr>
              <a:t>view,</a:t>
            </a:r>
            <a:r>
              <a:rPr sz="1400" spc="430" dirty="0">
                <a:solidFill>
                  <a:srgbClr val="131313"/>
                </a:solidFill>
                <a:latin typeface="Calibri"/>
                <a:cs typeface="Calibri"/>
              </a:rPr>
              <a:t> </a:t>
            </a:r>
            <a:r>
              <a:rPr sz="1400" dirty="0">
                <a:solidFill>
                  <a:srgbClr val="131313"/>
                </a:solidFill>
                <a:latin typeface="Calibri"/>
                <a:cs typeface="Calibri"/>
              </a:rPr>
              <a:t>analyse,</a:t>
            </a:r>
            <a:r>
              <a:rPr sz="1400" spc="430" dirty="0">
                <a:solidFill>
                  <a:srgbClr val="131313"/>
                </a:solidFill>
                <a:latin typeface="Calibri"/>
                <a:cs typeface="Calibri"/>
              </a:rPr>
              <a:t> </a:t>
            </a:r>
            <a:r>
              <a:rPr sz="1400" dirty="0">
                <a:solidFill>
                  <a:srgbClr val="131313"/>
                </a:solidFill>
                <a:latin typeface="Calibri"/>
                <a:cs typeface="Calibri"/>
              </a:rPr>
              <a:t>plan</a:t>
            </a:r>
            <a:r>
              <a:rPr sz="1400" spc="440" dirty="0">
                <a:solidFill>
                  <a:srgbClr val="131313"/>
                </a:solidFill>
                <a:latin typeface="Calibri"/>
                <a:cs typeface="Calibri"/>
              </a:rPr>
              <a:t> </a:t>
            </a:r>
            <a:r>
              <a:rPr sz="1400" spc="-25" dirty="0">
                <a:solidFill>
                  <a:srgbClr val="131313"/>
                </a:solidFill>
                <a:latin typeface="Calibri"/>
                <a:cs typeface="Calibri"/>
              </a:rPr>
              <a:t>and </a:t>
            </a:r>
            <a:r>
              <a:rPr sz="1400" dirty="0">
                <a:solidFill>
                  <a:srgbClr val="131313"/>
                </a:solidFill>
                <a:latin typeface="Calibri"/>
                <a:cs typeface="Calibri"/>
              </a:rPr>
              <a:t>automate</a:t>
            </a:r>
            <a:r>
              <a:rPr sz="1400" spc="434" dirty="0">
                <a:solidFill>
                  <a:srgbClr val="131313"/>
                </a:solidFill>
                <a:latin typeface="Calibri"/>
                <a:cs typeface="Calibri"/>
              </a:rPr>
              <a:t> </a:t>
            </a:r>
            <a:r>
              <a:rPr sz="1400" dirty="0">
                <a:solidFill>
                  <a:srgbClr val="131313"/>
                </a:solidFill>
                <a:latin typeface="Calibri"/>
                <a:cs typeface="Calibri"/>
              </a:rPr>
              <a:t>at</a:t>
            </a:r>
            <a:r>
              <a:rPr sz="1400" spc="434" dirty="0">
                <a:solidFill>
                  <a:srgbClr val="131313"/>
                </a:solidFill>
                <a:latin typeface="Calibri"/>
                <a:cs typeface="Calibri"/>
              </a:rPr>
              <a:t> </a:t>
            </a:r>
            <a:r>
              <a:rPr sz="1400" dirty="0">
                <a:solidFill>
                  <a:srgbClr val="131313"/>
                </a:solidFill>
                <a:latin typeface="Calibri"/>
                <a:cs typeface="Calibri"/>
              </a:rPr>
              <a:t>crop</a:t>
            </a:r>
            <a:r>
              <a:rPr sz="1400" spc="434" dirty="0">
                <a:solidFill>
                  <a:srgbClr val="131313"/>
                </a:solidFill>
                <a:latin typeface="Calibri"/>
                <a:cs typeface="Calibri"/>
              </a:rPr>
              <a:t> </a:t>
            </a:r>
            <a:r>
              <a:rPr sz="1400" dirty="0">
                <a:solidFill>
                  <a:srgbClr val="131313"/>
                </a:solidFill>
                <a:latin typeface="Calibri"/>
                <a:cs typeface="Calibri"/>
              </a:rPr>
              <a:t>level.</a:t>
            </a:r>
            <a:r>
              <a:rPr sz="1400" spc="-30" dirty="0">
                <a:solidFill>
                  <a:srgbClr val="131313"/>
                </a:solidFill>
                <a:latin typeface="Calibri"/>
                <a:cs typeface="Calibri"/>
              </a:rPr>
              <a:t> </a:t>
            </a:r>
            <a:r>
              <a:rPr sz="1400" dirty="0">
                <a:solidFill>
                  <a:srgbClr val="131313"/>
                </a:solidFill>
                <a:latin typeface="Calibri"/>
                <a:cs typeface="Calibri"/>
              </a:rPr>
              <a:t>Anytime,</a:t>
            </a:r>
            <a:r>
              <a:rPr sz="1400" spc="10" dirty="0">
                <a:solidFill>
                  <a:srgbClr val="131313"/>
                </a:solidFill>
                <a:latin typeface="Calibri"/>
                <a:cs typeface="Calibri"/>
              </a:rPr>
              <a:t> </a:t>
            </a:r>
            <a:r>
              <a:rPr sz="1400" spc="-10" dirty="0">
                <a:solidFill>
                  <a:srgbClr val="131313"/>
                </a:solidFill>
                <a:latin typeface="Calibri"/>
                <a:cs typeface="Calibri"/>
              </a:rPr>
              <a:t>anywhere.</a:t>
            </a:r>
            <a:endParaRPr sz="1400">
              <a:latin typeface="Calibri"/>
              <a:cs typeface="Calibri"/>
            </a:endParaRPr>
          </a:p>
          <a:p>
            <a:pPr marL="262255" marR="113030" indent="-250190">
              <a:lnSpc>
                <a:spcPct val="100000"/>
              </a:lnSpc>
              <a:spcBef>
                <a:spcPts val="1490"/>
              </a:spcBef>
              <a:buClr>
                <a:srgbClr val="051D34"/>
              </a:buClr>
              <a:buSzPct val="85714"/>
              <a:buFont typeface="Arial"/>
              <a:buChar char="•"/>
              <a:tabLst>
                <a:tab pos="262255" algn="l"/>
              </a:tabLst>
            </a:pPr>
            <a:r>
              <a:rPr sz="1400" dirty="0">
                <a:solidFill>
                  <a:srgbClr val="131313"/>
                </a:solidFill>
                <a:latin typeface="Calibri"/>
                <a:cs typeface="Calibri"/>
              </a:rPr>
              <a:t>So</a:t>
            </a:r>
            <a:r>
              <a:rPr sz="1400" spc="-35" dirty="0">
                <a:solidFill>
                  <a:srgbClr val="131313"/>
                </a:solidFill>
                <a:latin typeface="Calibri"/>
                <a:cs typeface="Calibri"/>
              </a:rPr>
              <a:t> </a:t>
            </a:r>
            <a:r>
              <a:rPr sz="1400" dirty="0">
                <a:solidFill>
                  <a:srgbClr val="131313"/>
                </a:solidFill>
                <a:latin typeface="Calibri"/>
                <a:cs typeface="Calibri"/>
              </a:rPr>
              <a:t>we</a:t>
            </a:r>
            <a:r>
              <a:rPr sz="1400" spc="-25" dirty="0">
                <a:solidFill>
                  <a:srgbClr val="131313"/>
                </a:solidFill>
                <a:latin typeface="Calibri"/>
                <a:cs typeface="Calibri"/>
              </a:rPr>
              <a:t> </a:t>
            </a:r>
            <a:r>
              <a:rPr sz="1400" dirty="0">
                <a:solidFill>
                  <a:srgbClr val="131313"/>
                </a:solidFill>
                <a:latin typeface="Calibri"/>
                <a:cs typeface="Calibri"/>
              </a:rPr>
              <a:t>can</a:t>
            </a:r>
            <a:r>
              <a:rPr sz="1400" spc="-30" dirty="0">
                <a:solidFill>
                  <a:srgbClr val="131313"/>
                </a:solidFill>
                <a:latin typeface="Calibri"/>
                <a:cs typeface="Calibri"/>
              </a:rPr>
              <a:t> </a:t>
            </a:r>
            <a:r>
              <a:rPr sz="1400" dirty="0">
                <a:solidFill>
                  <a:srgbClr val="131313"/>
                </a:solidFill>
                <a:latin typeface="Calibri"/>
                <a:cs typeface="Calibri"/>
              </a:rPr>
              <a:t>adjust</a:t>
            </a:r>
            <a:r>
              <a:rPr sz="1400" spc="-25" dirty="0">
                <a:solidFill>
                  <a:srgbClr val="131313"/>
                </a:solidFill>
                <a:latin typeface="Calibri"/>
                <a:cs typeface="Calibri"/>
              </a:rPr>
              <a:t> </a:t>
            </a:r>
            <a:r>
              <a:rPr sz="1400" dirty="0">
                <a:solidFill>
                  <a:srgbClr val="131313"/>
                </a:solidFill>
                <a:latin typeface="Calibri"/>
                <a:cs typeface="Calibri"/>
              </a:rPr>
              <a:t>any</a:t>
            </a:r>
            <a:r>
              <a:rPr sz="1400" spc="-30" dirty="0">
                <a:solidFill>
                  <a:srgbClr val="131313"/>
                </a:solidFill>
                <a:latin typeface="Calibri"/>
                <a:cs typeface="Calibri"/>
              </a:rPr>
              <a:t> </a:t>
            </a:r>
            <a:r>
              <a:rPr sz="1400" dirty="0">
                <a:solidFill>
                  <a:srgbClr val="131313"/>
                </a:solidFill>
                <a:latin typeface="Calibri"/>
                <a:cs typeface="Calibri"/>
              </a:rPr>
              <a:t>variable</a:t>
            </a:r>
            <a:r>
              <a:rPr sz="1400" spc="-25" dirty="0">
                <a:solidFill>
                  <a:srgbClr val="131313"/>
                </a:solidFill>
                <a:latin typeface="Calibri"/>
                <a:cs typeface="Calibri"/>
              </a:rPr>
              <a:t> </a:t>
            </a:r>
            <a:r>
              <a:rPr sz="1400" dirty="0">
                <a:solidFill>
                  <a:srgbClr val="131313"/>
                </a:solidFill>
                <a:latin typeface="Calibri"/>
                <a:cs typeface="Calibri"/>
              </a:rPr>
              <a:t>need</a:t>
            </a:r>
            <a:r>
              <a:rPr sz="1400" spc="-30" dirty="0">
                <a:solidFill>
                  <a:srgbClr val="131313"/>
                </a:solidFill>
                <a:latin typeface="Calibri"/>
                <a:cs typeface="Calibri"/>
              </a:rPr>
              <a:t> </a:t>
            </a:r>
            <a:r>
              <a:rPr sz="1400" dirty="0">
                <a:solidFill>
                  <a:srgbClr val="131313"/>
                </a:solidFill>
                <a:latin typeface="Calibri"/>
                <a:cs typeface="Calibri"/>
              </a:rPr>
              <a:t>to</a:t>
            </a:r>
            <a:r>
              <a:rPr sz="1400" spc="-30" dirty="0">
                <a:solidFill>
                  <a:srgbClr val="131313"/>
                </a:solidFill>
                <a:latin typeface="Calibri"/>
                <a:cs typeface="Calibri"/>
              </a:rPr>
              <a:t> </a:t>
            </a:r>
            <a:r>
              <a:rPr sz="1400" dirty="0">
                <a:solidFill>
                  <a:srgbClr val="131313"/>
                </a:solidFill>
                <a:latin typeface="Calibri"/>
                <a:cs typeface="Calibri"/>
              </a:rPr>
              <a:t>suit</a:t>
            </a:r>
            <a:r>
              <a:rPr sz="1400" spc="-25" dirty="0">
                <a:solidFill>
                  <a:srgbClr val="131313"/>
                </a:solidFill>
                <a:latin typeface="Calibri"/>
                <a:cs typeface="Calibri"/>
              </a:rPr>
              <a:t> the </a:t>
            </a:r>
            <a:r>
              <a:rPr sz="1400" dirty="0">
                <a:solidFill>
                  <a:srgbClr val="131313"/>
                </a:solidFill>
                <a:latin typeface="Calibri"/>
                <a:cs typeface="Calibri"/>
              </a:rPr>
              <a:t>need</a:t>
            </a:r>
            <a:r>
              <a:rPr sz="1400" spc="-35" dirty="0">
                <a:solidFill>
                  <a:srgbClr val="131313"/>
                </a:solidFill>
                <a:latin typeface="Calibri"/>
                <a:cs typeface="Calibri"/>
              </a:rPr>
              <a:t> </a:t>
            </a:r>
            <a:r>
              <a:rPr sz="1400" dirty="0">
                <a:solidFill>
                  <a:srgbClr val="131313"/>
                </a:solidFill>
                <a:latin typeface="Calibri"/>
                <a:cs typeface="Calibri"/>
              </a:rPr>
              <a:t>for</a:t>
            </a:r>
            <a:r>
              <a:rPr sz="1400" spc="-30" dirty="0">
                <a:solidFill>
                  <a:srgbClr val="131313"/>
                </a:solidFill>
                <a:latin typeface="Calibri"/>
                <a:cs typeface="Calibri"/>
              </a:rPr>
              <a:t> </a:t>
            </a:r>
            <a:r>
              <a:rPr sz="1400" dirty="0">
                <a:solidFill>
                  <a:srgbClr val="131313"/>
                </a:solidFill>
                <a:latin typeface="Calibri"/>
                <a:cs typeface="Calibri"/>
              </a:rPr>
              <a:t>the</a:t>
            </a:r>
            <a:r>
              <a:rPr sz="1400" spc="-25" dirty="0">
                <a:solidFill>
                  <a:srgbClr val="131313"/>
                </a:solidFill>
                <a:latin typeface="Calibri"/>
                <a:cs typeface="Calibri"/>
              </a:rPr>
              <a:t> </a:t>
            </a:r>
            <a:r>
              <a:rPr sz="1400" dirty="0">
                <a:solidFill>
                  <a:srgbClr val="131313"/>
                </a:solidFill>
                <a:latin typeface="Calibri"/>
                <a:cs typeface="Calibri"/>
              </a:rPr>
              <a:t>perfect</a:t>
            </a:r>
            <a:r>
              <a:rPr sz="1400" spc="-30" dirty="0">
                <a:solidFill>
                  <a:srgbClr val="131313"/>
                </a:solidFill>
                <a:latin typeface="Calibri"/>
                <a:cs typeface="Calibri"/>
              </a:rPr>
              <a:t> </a:t>
            </a:r>
            <a:r>
              <a:rPr sz="1400" dirty="0">
                <a:solidFill>
                  <a:srgbClr val="131313"/>
                </a:solidFill>
                <a:latin typeface="Calibri"/>
                <a:cs typeface="Calibri"/>
              </a:rPr>
              <a:t>climate</a:t>
            </a:r>
            <a:r>
              <a:rPr sz="1400" spc="-30" dirty="0">
                <a:solidFill>
                  <a:srgbClr val="131313"/>
                </a:solidFill>
                <a:latin typeface="Calibri"/>
                <a:cs typeface="Calibri"/>
              </a:rPr>
              <a:t> </a:t>
            </a:r>
            <a:r>
              <a:rPr sz="1400" dirty="0">
                <a:solidFill>
                  <a:srgbClr val="131313"/>
                </a:solidFill>
                <a:latin typeface="Calibri"/>
                <a:cs typeface="Calibri"/>
              </a:rPr>
              <a:t>inside</a:t>
            </a:r>
            <a:r>
              <a:rPr sz="1400" spc="-30" dirty="0">
                <a:solidFill>
                  <a:srgbClr val="131313"/>
                </a:solidFill>
                <a:latin typeface="Calibri"/>
                <a:cs typeface="Calibri"/>
              </a:rPr>
              <a:t> </a:t>
            </a:r>
            <a:r>
              <a:rPr sz="1400" dirty="0">
                <a:solidFill>
                  <a:srgbClr val="131313"/>
                </a:solidFill>
                <a:latin typeface="Calibri"/>
                <a:cs typeface="Calibri"/>
              </a:rPr>
              <a:t>the</a:t>
            </a:r>
            <a:r>
              <a:rPr sz="1400" spc="-25" dirty="0">
                <a:solidFill>
                  <a:srgbClr val="131313"/>
                </a:solidFill>
                <a:latin typeface="Calibri"/>
                <a:cs typeface="Calibri"/>
              </a:rPr>
              <a:t> </a:t>
            </a:r>
            <a:r>
              <a:rPr sz="1400" spc="-10" dirty="0">
                <a:solidFill>
                  <a:srgbClr val="131313"/>
                </a:solidFill>
                <a:latin typeface="Calibri"/>
                <a:cs typeface="Calibri"/>
              </a:rPr>
              <a:t>building</a:t>
            </a:r>
            <a:endParaRPr sz="1400">
              <a:latin typeface="Calibri"/>
              <a:cs typeface="Calibri"/>
            </a:endParaRPr>
          </a:p>
          <a:p>
            <a:pPr marL="262255" marR="60325" indent="-250190">
              <a:lnSpc>
                <a:spcPct val="100000"/>
              </a:lnSpc>
              <a:spcBef>
                <a:spcPts val="1480"/>
              </a:spcBef>
              <a:buClr>
                <a:srgbClr val="051D34"/>
              </a:buClr>
              <a:buSzPct val="85714"/>
              <a:buFont typeface="Arial"/>
              <a:buChar char="•"/>
              <a:tabLst>
                <a:tab pos="262255" algn="l"/>
              </a:tabLst>
            </a:pPr>
            <a:r>
              <a:rPr sz="1400" dirty="0">
                <a:solidFill>
                  <a:srgbClr val="131313"/>
                </a:solidFill>
                <a:latin typeface="Calibri"/>
                <a:cs typeface="Calibri"/>
              </a:rPr>
              <a:t>Everything</a:t>
            </a:r>
            <a:r>
              <a:rPr sz="1400" spc="-25" dirty="0">
                <a:solidFill>
                  <a:srgbClr val="131313"/>
                </a:solidFill>
                <a:latin typeface="Calibri"/>
                <a:cs typeface="Calibri"/>
              </a:rPr>
              <a:t> </a:t>
            </a:r>
            <a:r>
              <a:rPr sz="1400" spc="-10" dirty="0">
                <a:solidFill>
                  <a:srgbClr val="131313"/>
                </a:solidFill>
                <a:latin typeface="Calibri"/>
                <a:cs typeface="Calibri"/>
              </a:rPr>
              <a:t>controlled</a:t>
            </a:r>
            <a:r>
              <a:rPr sz="1400" spc="-30" dirty="0">
                <a:solidFill>
                  <a:srgbClr val="131313"/>
                </a:solidFill>
                <a:latin typeface="Calibri"/>
                <a:cs typeface="Calibri"/>
              </a:rPr>
              <a:t> </a:t>
            </a:r>
            <a:r>
              <a:rPr sz="1400" dirty="0">
                <a:solidFill>
                  <a:srgbClr val="131313"/>
                </a:solidFill>
                <a:latin typeface="Calibri"/>
                <a:cs typeface="Calibri"/>
              </a:rPr>
              <a:t>from</a:t>
            </a:r>
            <a:r>
              <a:rPr sz="1400" spc="-20" dirty="0">
                <a:solidFill>
                  <a:srgbClr val="131313"/>
                </a:solidFill>
                <a:latin typeface="Calibri"/>
                <a:cs typeface="Calibri"/>
              </a:rPr>
              <a:t> </a:t>
            </a:r>
            <a:r>
              <a:rPr sz="1400" dirty="0">
                <a:solidFill>
                  <a:srgbClr val="131313"/>
                </a:solidFill>
                <a:latin typeface="Calibri"/>
                <a:cs typeface="Calibri"/>
              </a:rPr>
              <a:t>one</a:t>
            </a:r>
            <a:r>
              <a:rPr sz="1400" spc="-25" dirty="0">
                <a:solidFill>
                  <a:srgbClr val="131313"/>
                </a:solidFill>
                <a:latin typeface="Calibri"/>
                <a:cs typeface="Calibri"/>
              </a:rPr>
              <a:t> </a:t>
            </a:r>
            <a:r>
              <a:rPr sz="1400" dirty="0">
                <a:solidFill>
                  <a:srgbClr val="131313"/>
                </a:solidFill>
                <a:latin typeface="Calibri"/>
                <a:cs typeface="Calibri"/>
              </a:rPr>
              <a:t>point</a:t>
            </a:r>
            <a:r>
              <a:rPr sz="1400" spc="-25" dirty="0">
                <a:solidFill>
                  <a:srgbClr val="131313"/>
                </a:solidFill>
                <a:latin typeface="Calibri"/>
                <a:cs typeface="Calibri"/>
              </a:rPr>
              <a:t> </a:t>
            </a:r>
            <a:r>
              <a:rPr sz="1400" spc="-20" dirty="0">
                <a:solidFill>
                  <a:srgbClr val="131313"/>
                </a:solidFill>
                <a:latin typeface="Calibri"/>
                <a:cs typeface="Calibri"/>
              </a:rPr>
              <a:t>even </a:t>
            </a:r>
            <a:r>
              <a:rPr sz="1400" spc="-10" dirty="0">
                <a:solidFill>
                  <a:srgbClr val="131313"/>
                </a:solidFill>
                <a:latin typeface="Calibri"/>
                <a:cs typeface="Calibri"/>
              </a:rPr>
              <a:t>remotely.</a:t>
            </a:r>
            <a:r>
              <a:rPr sz="1400" spc="-15" dirty="0">
                <a:solidFill>
                  <a:srgbClr val="131313"/>
                </a:solidFill>
                <a:latin typeface="Calibri"/>
                <a:cs typeface="Calibri"/>
              </a:rPr>
              <a:t> </a:t>
            </a:r>
            <a:r>
              <a:rPr sz="1400" b="1" dirty="0">
                <a:solidFill>
                  <a:srgbClr val="131313"/>
                </a:solidFill>
                <a:latin typeface="Calibri"/>
                <a:cs typeface="Calibri"/>
              </a:rPr>
              <a:t>Named</a:t>
            </a:r>
            <a:r>
              <a:rPr sz="1400" b="1" spc="-15" dirty="0">
                <a:solidFill>
                  <a:srgbClr val="131313"/>
                </a:solidFill>
                <a:latin typeface="Calibri"/>
                <a:cs typeface="Calibri"/>
              </a:rPr>
              <a:t> </a:t>
            </a:r>
            <a:r>
              <a:rPr sz="1400" b="1" dirty="0">
                <a:solidFill>
                  <a:srgbClr val="131313"/>
                </a:solidFill>
                <a:latin typeface="Calibri"/>
                <a:cs typeface="Calibri"/>
              </a:rPr>
              <a:t>access</a:t>
            </a:r>
            <a:r>
              <a:rPr sz="1400" b="1" spc="-15" dirty="0">
                <a:solidFill>
                  <a:srgbClr val="131313"/>
                </a:solidFill>
                <a:latin typeface="Calibri"/>
                <a:cs typeface="Calibri"/>
              </a:rPr>
              <a:t> </a:t>
            </a:r>
            <a:r>
              <a:rPr sz="1400" b="1" dirty="0">
                <a:solidFill>
                  <a:srgbClr val="131313"/>
                </a:solidFill>
                <a:latin typeface="Calibri"/>
                <a:cs typeface="Calibri"/>
              </a:rPr>
              <a:t>so</a:t>
            </a:r>
            <a:r>
              <a:rPr sz="1400" b="1" spc="-10" dirty="0">
                <a:solidFill>
                  <a:srgbClr val="131313"/>
                </a:solidFill>
                <a:latin typeface="Calibri"/>
                <a:cs typeface="Calibri"/>
              </a:rPr>
              <a:t> </a:t>
            </a:r>
            <a:r>
              <a:rPr sz="1400" b="1" dirty="0">
                <a:solidFill>
                  <a:srgbClr val="131313"/>
                </a:solidFill>
                <a:latin typeface="Calibri"/>
                <a:cs typeface="Calibri"/>
              </a:rPr>
              <a:t>only</a:t>
            </a:r>
            <a:r>
              <a:rPr sz="1400" b="1" spc="-15" dirty="0">
                <a:solidFill>
                  <a:srgbClr val="131313"/>
                </a:solidFill>
                <a:latin typeface="Calibri"/>
                <a:cs typeface="Calibri"/>
              </a:rPr>
              <a:t> </a:t>
            </a:r>
            <a:r>
              <a:rPr sz="1400" b="1" dirty="0">
                <a:solidFill>
                  <a:srgbClr val="131313"/>
                </a:solidFill>
                <a:latin typeface="Calibri"/>
                <a:cs typeface="Calibri"/>
              </a:rPr>
              <a:t>named</a:t>
            </a:r>
            <a:r>
              <a:rPr sz="1400" b="1" spc="-15" dirty="0">
                <a:solidFill>
                  <a:srgbClr val="131313"/>
                </a:solidFill>
                <a:latin typeface="Calibri"/>
                <a:cs typeface="Calibri"/>
              </a:rPr>
              <a:t> </a:t>
            </a:r>
            <a:r>
              <a:rPr sz="1400" b="1" spc="-10" dirty="0">
                <a:solidFill>
                  <a:srgbClr val="131313"/>
                </a:solidFill>
                <a:latin typeface="Calibri"/>
                <a:cs typeface="Calibri"/>
              </a:rPr>
              <a:t>people </a:t>
            </a:r>
            <a:r>
              <a:rPr sz="1400" b="1" dirty="0">
                <a:solidFill>
                  <a:srgbClr val="131313"/>
                </a:solidFill>
                <a:latin typeface="Calibri"/>
                <a:cs typeface="Calibri"/>
              </a:rPr>
              <a:t>can</a:t>
            </a:r>
            <a:r>
              <a:rPr sz="1400" b="1" spc="-15" dirty="0">
                <a:solidFill>
                  <a:srgbClr val="131313"/>
                </a:solidFill>
                <a:latin typeface="Calibri"/>
                <a:cs typeface="Calibri"/>
              </a:rPr>
              <a:t> </a:t>
            </a:r>
            <a:r>
              <a:rPr sz="1400" b="1" dirty="0">
                <a:solidFill>
                  <a:srgbClr val="131313"/>
                </a:solidFill>
                <a:latin typeface="Calibri"/>
                <a:cs typeface="Calibri"/>
              </a:rPr>
              <a:t>change</a:t>
            </a:r>
            <a:r>
              <a:rPr sz="1400" b="1" spc="-15" dirty="0">
                <a:solidFill>
                  <a:srgbClr val="131313"/>
                </a:solidFill>
                <a:latin typeface="Calibri"/>
                <a:cs typeface="Calibri"/>
              </a:rPr>
              <a:t> </a:t>
            </a:r>
            <a:r>
              <a:rPr sz="1400" b="1" spc="-10" dirty="0">
                <a:solidFill>
                  <a:srgbClr val="131313"/>
                </a:solidFill>
                <a:latin typeface="Calibri"/>
                <a:cs typeface="Calibri"/>
              </a:rPr>
              <a:t>settings.</a:t>
            </a:r>
            <a:endParaRPr sz="1400">
              <a:latin typeface="Calibri"/>
              <a:cs typeface="Calibri"/>
            </a:endParaRPr>
          </a:p>
        </p:txBody>
      </p:sp>
      <p:sp>
        <p:nvSpPr>
          <p:cNvPr id="4" name="object 4"/>
          <p:cNvSpPr txBox="1">
            <a:spLocks noGrp="1"/>
          </p:cNvSpPr>
          <p:nvPr>
            <p:ph type="title"/>
          </p:nvPr>
        </p:nvSpPr>
        <p:spPr>
          <a:xfrm>
            <a:off x="1145105" y="323796"/>
            <a:ext cx="7097196" cy="534762"/>
          </a:xfrm>
          <a:prstGeom prst="rect">
            <a:avLst/>
          </a:prstGeom>
          <a:ln w="33528">
            <a:solidFill>
              <a:srgbClr val="000000"/>
            </a:solidFill>
          </a:ln>
        </p:spPr>
        <p:txBody>
          <a:bodyPr vert="horz" wrap="square" lIns="0" tIns="102870" rIns="0" bIns="0" rtlCol="0">
            <a:spAutoFit/>
          </a:bodyPr>
          <a:lstStyle/>
          <a:p>
            <a:pPr marL="472440">
              <a:lnSpc>
                <a:spcPct val="100000"/>
              </a:lnSpc>
              <a:spcBef>
                <a:spcPts val="810"/>
              </a:spcBef>
            </a:pPr>
            <a:r>
              <a:rPr lang="en-GB" sz="2800" i="0" u="none" spc="-25" dirty="0"/>
              <a:t>All of the control process</a:t>
            </a:r>
            <a:r>
              <a:rPr sz="2800" i="0" u="none" spc="-145" dirty="0">
                <a:latin typeface="Calibri"/>
                <a:cs typeface="Calibri"/>
              </a:rPr>
              <a:t> </a:t>
            </a:r>
            <a:r>
              <a:rPr lang="en-GB" sz="2800" i="0" u="none" spc="-10" dirty="0"/>
              <a:t>is fully controllable </a:t>
            </a:r>
            <a:endParaRPr sz="2800" dirty="0">
              <a:latin typeface="Calibri"/>
              <a:cs typeface="Calibri"/>
            </a:endParaRPr>
          </a:p>
        </p:txBody>
      </p:sp>
      <p:sp>
        <p:nvSpPr>
          <p:cNvPr id="5" name="object 5"/>
          <p:cNvSpPr txBox="1"/>
          <p:nvPr/>
        </p:nvSpPr>
        <p:spPr>
          <a:xfrm>
            <a:off x="804151" y="6406451"/>
            <a:ext cx="1104900"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888888"/>
                </a:solidFill>
                <a:latin typeface="Calibri"/>
                <a:cs typeface="Calibri"/>
              </a:rPr>
              <a:t>Project CB</a:t>
            </a:r>
            <a:r>
              <a:rPr sz="1050" spc="-10" dirty="0">
                <a:solidFill>
                  <a:srgbClr val="888888"/>
                </a:solidFill>
                <a:latin typeface="Calibri"/>
                <a:cs typeface="Calibri"/>
              </a:rPr>
              <a:t> </a:t>
            </a:r>
            <a:r>
              <a:rPr sz="1050" dirty="0">
                <a:solidFill>
                  <a:srgbClr val="888888"/>
                </a:solidFill>
                <a:latin typeface="Calibri"/>
                <a:cs typeface="Calibri"/>
              </a:rPr>
              <a:t>-</a:t>
            </a:r>
            <a:r>
              <a:rPr sz="1050" spc="-25" dirty="0">
                <a:solidFill>
                  <a:srgbClr val="888888"/>
                </a:solidFill>
                <a:latin typeface="Calibri"/>
                <a:cs typeface="Calibri"/>
              </a:rPr>
              <a:t> </a:t>
            </a:r>
            <a:r>
              <a:rPr sz="1050" dirty="0">
                <a:solidFill>
                  <a:srgbClr val="888888"/>
                </a:solidFill>
                <a:latin typeface="Calibri"/>
                <a:cs typeface="Calibri"/>
              </a:rPr>
              <a:t>June</a:t>
            </a:r>
            <a:r>
              <a:rPr sz="1050" spc="-10" dirty="0">
                <a:solidFill>
                  <a:srgbClr val="888888"/>
                </a:solidFill>
                <a:latin typeface="Calibri"/>
                <a:cs typeface="Calibri"/>
              </a:rPr>
              <a:t> </a:t>
            </a:r>
            <a:r>
              <a:rPr sz="1050" spc="-25" dirty="0">
                <a:solidFill>
                  <a:srgbClr val="888888"/>
                </a:solidFill>
                <a:latin typeface="Calibri"/>
                <a:cs typeface="Calibri"/>
              </a:rPr>
              <a:t>24</a:t>
            </a:r>
            <a:endParaRPr sz="1050">
              <a:latin typeface="Calibri"/>
              <a:cs typeface="Calibri"/>
            </a:endParaRPr>
          </a:p>
        </p:txBody>
      </p:sp>
      <p:pic>
        <p:nvPicPr>
          <p:cNvPr id="6" name="object 6"/>
          <p:cNvPicPr/>
          <p:nvPr/>
        </p:nvPicPr>
        <p:blipFill>
          <a:blip r:embed="rId3" cstate="print"/>
          <a:stretch>
            <a:fillRect/>
          </a:stretch>
        </p:blipFill>
        <p:spPr>
          <a:xfrm>
            <a:off x="9668140" y="922931"/>
            <a:ext cx="798113" cy="664431"/>
          </a:xfrm>
          <a:prstGeom prst="rect">
            <a:avLst/>
          </a:prstGeom>
        </p:spPr>
      </p:pic>
      <p:sp>
        <p:nvSpPr>
          <p:cNvPr id="7" name="object 7"/>
          <p:cNvSpPr txBox="1"/>
          <p:nvPr/>
        </p:nvSpPr>
        <p:spPr>
          <a:xfrm>
            <a:off x="9725742" y="6406563"/>
            <a:ext cx="161925" cy="186690"/>
          </a:xfrm>
          <a:prstGeom prst="rect">
            <a:avLst/>
          </a:prstGeom>
        </p:spPr>
        <p:txBody>
          <a:bodyPr vert="horz" wrap="square" lIns="0" tIns="13335" rIns="0" bIns="0" rtlCol="0">
            <a:spAutoFit/>
          </a:bodyPr>
          <a:lstStyle/>
          <a:p>
            <a:pPr marL="12700">
              <a:lnSpc>
                <a:spcPct val="100000"/>
              </a:lnSpc>
              <a:spcBef>
                <a:spcPts val="105"/>
              </a:spcBef>
            </a:pPr>
            <a:r>
              <a:rPr sz="1050" spc="-25" dirty="0">
                <a:solidFill>
                  <a:srgbClr val="888888"/>
                </a:solidFill>
                <a:latin typeface="Calibri"/>
                <a:cs typeface="Calibri"/>
              </a:rPr>
              <a:t>14</a:t>
            </a:r>
            <a:endParaRPr sz="1050">
              <a:latin typeface="Calibri"/>
              <a:cs typeface="Calibri"/>
            </a:endParaRPr>
          </a:p>
        </p:txBody>
      </p:sp>
      <p:grpSp>
        <p:nvGrpSpPr>
          <p:cNvPr id="8" name="object 8"/>
          <p:cNvGrpSpPr/>
          <p:nvPr/>
        </p:nvGrpSpPr>
        <p:grpSpPr>
          <a:xfrm>
            <a:off x="9646919" y="6342125"/>
            <a:ext cx="334645" cy="333375"/>
            <a:chOff x="9646919" y="6342125"/>
            <a:chExt cx="334645" cy="333375"/>
          </a:xfrm>
        </p:grpSpPr>
        <p:pic>
          <p:nvPicPr>
            <p:cNvPr id="9" name="object 9"/>
            <p:cNvPicPr/>
            <p:nvPr/>
          </p:nvPicPr>
          <p:blipFill>
            <a:blip r:embed="rId4" cstate="print"/>
            <a:stretch>
              <a:fillRect/>
            </a:stretch>
          </p:blipFill>
          <p:spPr>
            <a:xfrm>
              <a:off x="9646919" y="6342887"/>
              <a:ext cx="333755" cy="332231"/>
            </a:xfrm>
            <a:prstGeom prst="rect">
              <a:avLst/>
            </a:prstGeom>
          </p:spPr>
        </p:pic>
        <p:sp>
          <p:nvSpPr>
            <p:cNvPr id="10" name="object 10"/>
            <p:cNvSpPr/>
            <p:nvPr/>
          </p:nvSpPr>
          <p:spPr>
            <a:xfrm>
              <a:off x="9653015" y="6347459"/>
              <a:ext cx="323215" cy="321945"/>
            </a:xfrm>
            <a:custGeom>
              <a:avLst/>
              <a:gdLst/>
              <a:ahLst/>
              <a:cxnLst/>
              <a:rect l="l" t="t" r="r" b="b"/>
              <a:pathLst>
                <a:path w="323215" h="321945">
                  <a:moveTo>
                    <a:pt x="0" y="161543"/>
                  </a:moveTo>
                  <a:lnTo>
                    <a:pt x="5827" y="118356"/>
                  </a:lnTo>
                  <a:lnTo>
                    <a:pt x="22239" y="79699"/>
                  </a:lnTo>
                  <a:lnTo>
                    <a:pt x="47625" y="47053"/>
                  </a:lnTo>
                  <a:lnTo>
                    <a:pt x="80376" y="21900"/>
                  </a:lnTo>
                  <a:lnTo>
                    <a:pt x="118886" y="5722"/>
                  </a:lnTo>
                  <a:lnTo>
                    <a:pt x="161544" y="0"/>
                  </a:lnTo>
                  <a:lnTo>
                    <a:pt x="204201" y="5722"/>
                  </a:lnTo>
                  <a:lnTo>
                    <a:pt x="242711" y="21900"/>
                  </a:lnTo>
                  <a:lnTo>
                    <a:pt x="275463" y="47053"/>
                  </a:lnTo>
                  <a:lnTo>
                    <a:pt x="300848" y="79699"/>
                  </a:lnTo>
                  <a:lnTo>
                    <a:pt x="317260" y="118356"/>
                  </a:lnTo>
                  <a:lnTo>
                    <a:pt x="323088" y="161543"/>
                  </a:lnTo>
                  <a:lnTo>
                    <a:pt x="314773" y="212128"/>
                  </a:lnTo>
                  <a:lnTo>
                    <a:pt x="291681" y="256056"/>
                  </a:lnTo>
                  <a:lnTo>
                    <a:pt x="256592" y="290693"/>
                  </a:lnTo>
                  <a:lnTo>
                    <a:pt x="212287" y="313407"/>
                  </a:lnTo>
                  <a:lnTo>
                    <a:pt x="161544" y="321563"/>
                  </a:lnTo>
                  <a:lnTo>
                    <a:pt x="110800" y="313407"/>
                  </a:lnTo>
                  <a:lnTo>
                    <a:pt x="66495" y="290693"/>
                  </a:lnTo>
                  <a:lnTo>
                    <a:pt x="31406" y="256056"/>
                  </a:lnTo>
                  <a:lnTo>
                    <a:pt x="8314" y="212128"/>
                  </a:lnTo>
                  <a:lnTo>
                    <a:pt x="0" y="161543"/>
                  </a:lnTo>
                </a:path>
              </a:pathLst>
            </a:custGeom>
            <a:ln w="10668">
              <a:solidFill>
                <a:srgbClr val="162C51"/>
              </a:solidFill>
            </a:ln>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5940" y="605924"/>
            <a:ext cx="8018145" cy="769620"/>
          </a:xfrm>
          <a:prstGeom prst="rect">
            <a:avLst/>
          </a:prstGeom>
          <a:ln w="33528">
            <a:solidFill>
              <a:srgbClr val="000000"/>
            </a:solidFill>
          </a:ln>
        </p:spPr>
        <p:txBody>
          <a:bodyPr vert="horz" wrap="square" lIns="0" tIns="60960" rIns="0" bIns="0" rtlCol="0">
            <a:spAutoFit/>
          </a:bodyPr>
          <a:lstStyle/>
          <a:p>
            <a:pPr marL="151130">
              <a:lnSpc>
                <a:spcPct val="100000"/>
              </a:lnSpc>
              <a:spcBef>
                <a:spcPts val="480"/>
              </a:spcBef>
            </a:pPr>
            <a:r>
              <a:rPr sz="3850" i="0" u="none" spc="-55" dirty="0">
                <a:latin typeface="Calibri"/>
                <a:cs typeface="Calibri"/>
              </a:rPr>
              <a:t>FULLY</a:t>
            </a:r>
            <a:r>
              <a:rPr sz="3850" i="0" u="none" spc="-105" dirty="0">
                <a:latin typeface="Calibri"/>
                <a:cs typeface="Calibri"/>
              </a:rPr>
              <a:t> </a:t>
            </a:r>
            <a:r>
              <a:rPr sz="3850" i="0" u="none" spc="-85" dirty="0">
                <a:latin typeface="Calibri"/>
                <a:cs typeface="Calibri"/>
              </a:rPr>
              <a:t>AUTOMATED</a:t>
            </a:r>
            <a:r>
              <a:rPr sz="3850" i="0" u="none" spc="-130" dirty="0">
                <a:latin typeface="Calibri"/>
                <a:cs typeface="Calibri"/>
              </a:rPr>
              <a:t> </a:t>
            </a:r>
            <a:r>
              <a:rPr sz="3850" i="0" u="none" spc="-20" dirty="0">
                <a:latin typeface="Calibri"/>
                <a:cs typeface="Calibri"/>
              </a:rPr>
              <a:t>PROCESS</a:t>
            </a:r>
            <a:r>
              <a:rPr sz="3850" i="0" u="none" spc="-114" dirty="0">
                <a:latin typeface="Calibri"/>
                <a:cs typeface="Calibri"/>
              </a:rPr>
              <a:t> </a:t>
            </a:r>
            <a:r>
              <a:rPr sz="3850" i="0" u="none" spc="-10" dirty="0">
                <a:latin typeface="Calibri"/>
                <a:cs typeface="Calibri"/>
              </a:rPr>
              <a:t>CONTROL</a:t>
            </a:r>
            <a:endParaRPr sz="3850">
              <a:latin typeface="Calibri"/>
              <a:cs typeface="Calibri"/>
            </a:endParaRPr>
          </a:p>
        </p:txBody>
      </p:sp>
      <p:pic>
        <p:nvPicPr>
          <p:cNvPr id="3" name="object 3"/>
          <p:cNvPicPr/>
          <p:nvPr/>
        </p:nvPicPr>
        <p:blipFill>
          <a:blip r:embed="rId2" cstate="print"/>
          <a:stretch>
            <a:fillRect/>
          </a:stretch>
        </p:blipFill>
        <p:spPr>
          <a:xfrm>
            <a:off x="1316396" y="1914473"/>
            <a:ext cx="3867911" cy="3908168"/>
          </a:xfrm>
          <a:prstGeom prst="rect">
            <a:avLst/>
          </a:prstGeom>
        </p:spPr>
      </p:pic>
      <p:sp>
        <p:nvSpPr>
          <p:cNvPr id="4" name="object 4"/>
          <p:cNvSpPr txBox="1"/>
          <p:nvPr/>
        </p:nvSpPr>
        <p:spPr>
          <a:xfrm>
            <a:off x="5376138" y="1540345"/>
            <a:ext cx="3757295" cy="4865434"/>
          </a:xfrm>
          <a:prstGeom prst="rect">
            <a:avLst/>
          </a:prstGeom>
        </p:spPr>
        <p:txBody>
          <a:bodyPr vert="horz" wrap="square" lIns="0" tIns="12700" rIns="0" bIns="0" rtlCol="0">
            <a:spAutoFit/>
          </a:bodyPr>
          <a:lstStyle/>
          <a:p>
            <a:pPr marL="62865">
              <a:lnSpc>
                <a:spcPct val="100000"/>
              </a:lnSpc>
              <a:spcBef>
                <a:spcPts val="100"/>
              </a:spcBef>
            </a:pPr>
            <a:r>
              <a:rPr sz="1200" b="1" dirty="0">
                <a:latin typeface="Calibri"/>
                <a:cs typeface="Calibri"/>
              </a:rPr>
              <a:t>Water</a:t>
            </a:r>
            <a:r>
              <a:rPr sz="1200" b="1" spc="-40" dirty="0">
                <a:latin typeface="Calibri"/>
                <a:cs typeface="Calibri"/>
              </a:rPr>
              <a:t> </a:t>
            </a:r>
            <a:r>
              <a:rPr sz="1200" b="1" spc="-10" dirty="0">
                <a:latin typeface="Calibri"/>
                <a:cs typeface="Calibri"/>
              </a:rPr>
              <a:t>Management</a:t>
            </a:r>
            <a:endParaRPr sz="1200" dirty="0">
              <a:latin typeface="Calibri"/>
              <a:cs typeface="Calibri"/>
            </a:endParaRPr>
          </a:p>
          <a:p>
            <a:pPr marL="262255" marR="5080" indent="-250190">
              <a:lnSpc>
                <a:spcPct val="100000"/>
              </a:lnSpc>
              <a:spcBef>
                <a:spcPts val="1405"/>
              </a:spcBef>
              <a:buSzPct val="87500"/>
              <a:buFont typeface="Arial"/>
              <a:buChar char="•"/>
              <a:tabLst>
                <a:tab pos="262255" algn="l"/>
              </a:tabLst>
            </a:pPr>
            <a:r>
              <a:rPr sz="1200" dirty="0">
                <a:solidFill>
                  <a:srgbClr val="051D34"/>
                </a:solidFill>
                <a:latin typeface="Calibri"/>
                <a:cs typeface="Calibri"/>
              </a:rPr>
              <a:t>optimise</a:t>
            </a:r>
            <a:r>
              <a:rPr sz="1200" spc="-5" dirty="0">
                <a:solidFill>
                  <a:srgbClr val="051D34"/>
                </a:solidFill>
                <a:latin typeface="Calibri"/>
                <a:cs typeface="Calibri"/>
              </a:rPr>
              <a:t> </a:t>
            </a:r>
            <a:r>
              <a:rPr sz="1200" dirty="0">
                <a:solidFill>
                  <a:srgbClr val="051D34"/>
                </a:solidFill>
                <a:latin typeface="Calibri"/>
                <a:cs typeface="Calibri"/>
              </a:rPr>
              <a:t>irrigation</a:t>
            </a:r>
            <a:r>
              <a:rPr sz="1200" spc="-10" dirty="0">
                <a:solidFill>
                  <a:srgbClr val="051D34"/>
                </a:solidFill>
                <a:latin typeface="Calibri"/>
                <a:cs typeface="Calibri"/>
              </a:rPr>
              <a:t> </a:t>
            </a:r>
            <a:r>
              <a:rPr sz="1200" dirty="0">
                <a:solidFill>
                  <a:srgbClr val="051D34"/>
                </a:solidFill>
                <a:latin typeface="Calibri"/>
                <a:cs typeface="Calibri"/>
              </a:rPr>
              <a:t>and nutrient</a:t>
            </a:r>
            <a:r>
              <a:rPr sz="1200" spc="-5" dirty="0">
                <a:solidFill>
                  <a:srgbClr val="051D34"/>
                </a:solidFill>
                <a:latin typeface="Calibri"/>
                <a:cs typeface="Calibri"/>
              </a:rPr>
              <a:t> </a:t>
            </a:r>
            <a:r>
              <a:rPr sz="1200" dirty="0">
                <a:solidFill>
                  <a:srgbClr val="051D34"/>
                </a:solidFill>
                <a:latin typeface="Calibri"/>
                <a:cs typeface="Calibri"/>
              </a:rPr>
              <a:t>delivery,</a:t>
            </a:r>
            <a:r>
              <a:rPr sz="1200" spc="-10" dirty="0">
                <a:solidFill>
                  <a:srgbClr val="051D34"/>
                </a:solidFill>
                <a:latin typeface="Calibri"/>
                <a:cs typeface="Calibri"/>
              </a:rPr>
              <a:t> </a:t>
            </a:r>
            <a:r>
              <a:rPr sz="1200" dirty="0">
                <a:solidFill>
                  <a:srgbClr val="051D34"/>
                </a:solidFill>
                <a:latin typeface="Calibri"/>
                <a:cs typeface="Calibri"/>
              </a:rPr>
              <a:t>ensuring </a:t>
            </a:r>
            <a:r>
              <a:rPr sz="1200" spc="-10" dirty="0">
                <a:solidFill>
                  <a:srgbClr val="051D34"/>
                </a:solidFill>
                <a:latin typeface="Calibri"/>
                <a:cs typeface="Calibri"/>
              </a:rPr>
              <a:t>crops receive</a:t>
            </a:r>
            <a:r>
              <a:rPr sz="1200" spc="-25" dirty="0">
                <a:solidFill>
                  <a:srgbClr val="051D34"/>
                </a:solidFill>
                <a:latin typeface="Calibri"/>
                <a:cs typeface="Calibri"/>
              </a:rPr>
              <a:t> </a:t>
            </a:r>
            <a:r>
              <a:rPr sz="1200" dirty="0">
                <a:solidFill>
                  <a:srgbClr val="051D34"/>
                </a:solidFill>
                <a:latin typeface="Calibri"/>
                <a:cs typeface="Calibri"/>
              </a:rPr>
              <a:t>the</a:t>
            </a:r>
            <a:r>
              <a:rPr sz="1200" spc="55" dirty="0">
                <a:solidFill>
                  <a:srgbClr val="051D34"/>
                </a:solidFill>
                <a:latin typeface="Calibri"/>
                <a:cs typeface="Calibri"/>
              </a:rPr>
              <a:t> </a:t>
            </a:r>
            <a:r>
              <a:rPr sz="1200" dirty="0">
                <a:solidFill>
                  <a:srgbClr val="051D34"/>
                </a:solidFill>
                <a:latin typeface="Calibri"/>
                <a:cs typeface="Calibri"/>
              </a:rPr>
              <a:t>precise</a:t>
            </a:r>
            <a:r>
              <a:rPr sz="1200" spc="50" dirty="0">
                <a:solidFill>
                  <a:srgbClr val="051D34"/>
                </a:solidFill>
                <a:latin typeface="Calibri"/>
                <a:cs typeface="Calibri"/>
              </a:rPr>
              <a:t> </a:t>
            </a:r>
            <a:r>
              <a:rPr sz="1200" dirty="0">
                <a:solidFill>
                  <a:srgbClr val="051D34"/>
                </a:solidFill>
                <a:latin typeface="Calibri"/>
                <a:cs typeface="Calibri"/>
              </a:rPr>
              <a:t>amount</a:t>
            </a:r>
            <a:r>
              <a:rPr sz="1200" spc="45" dirty="0">
                <a:solidFill>
                  <a:srgbClr val="051D34"/>
                </a:solidFill>
                <a:latin typeface="Calibri"/>
                <a:cs typeface="Calibri"/>
              </a:rPr>
              <a:t> </a:t>
            </a:r>
            <a:r>
              <a:rPr sz="1200" dirty="0">
                <a:solidFill>
                  <a:srgbClr val="051D34"/>
                </a:solidFill>
                <a:latin typeface="Calibri"/>
                <a:cs typeface="Calibri"/>
              </a:rPr>
              <a:t>of</a:t>
            </a:r>
            <a:r>
              <a:rPr sz="1200" spc="50" dirty="0">
                <a:solidFill>
                  <a:srgbClr val="051D34"/>
                </a:solidFill>
                <a:latin typeface="Calibri"/>
                <a:cs typeface="Calibri"/>
              </a:rPr>
              <a:t> </a:t>
            </a:r>
            <a:r>
              <a:rPr sz="1200" dirty="0">
                <a:solidFill>
                  <a:srgbClr val="051D34"/>
                </a:solidFill>
                <a:latin typeface="Calibri"/>
                <a:cs typeface="Calibri"/>
              </a:rPr>
              <a:t>water</a:t>
            </a:r>
            <a:r>
              <a:rPr sz="1200" spc="35" dirty="0">
                <a:solidFill>
                  <a:srgbClr val="051D34"/>
                </a:solidFill>
                <a:latin typeface="Calibri"/>
                <a:cs typeface="Calibri"/>
              </a:rPr>
              <a:t> </a:t>
            </a:r>
            <a:r>
              <a:rPr sz="1200" dirty="0">
                <a:solidFill>
                  <a:srgbClr val="051D34"/>
                </a:solidFill>
                <a:latin typeface="Calibri"/>
                <a:cs typeface="Calibri"/>
              </a:rPr>
              <a:t>they</a:t>
            </a:r>
            <a:r>
              <a:rPr sz="1200" spc="35" dirty="0">
                <a:solidFill>
                  <a:srgbClr val="051D34"/>
                </a:solidFill>
                <a:latin typeface="Calibri"/>
                <a:cs typeface="Calibri"/>
              </a:rPr>
              <a:t> </a:t>
            </a:r>
            <a:r>
              <a:rPr sz="1200" dirty="0">
                <a:solidFill>
                  <a:srgbClr val="051D34"/>
                </a:solidFill>
                <a:latin typeface="Calibri"/>
                <a:cs typeface="Calibri"/>
              </a:rPr>
              <a:t>need</a:t>
            </a:r>
            <a:r>
              <a:rPr sz="1200" spc="40" dirty="0">
                <a:solidFill>
                  <a:srgbClr val="051D34"/>
                </a:solidFill>
                <a:latin typeface="Calibri"/>
                <a:cs typeface="Calibri"/>
              </a:rPr>
              <a:t> </a:t>
            </a:r>
            <a:r>
              <a:rPr sz="1200" spc="-25" dirty="0">
                <a:solidFill>
                  <a:srgbClr val="051D34"/>
                </a:solidFill>
                <a:latin typeface="Calibri"/>
                <a:cs typeface="Calibri"/>
              </a:rPr>
              <a:t>for </a:t>
            </a:r>
            <a:r>
              <a:rPr sz="1200" dirty="0">
                <a:solidFill>
                  <a:srgbClr val="051D34"/>
                </a:solidFill>
                <a:latin typeface="Calibri"/>
                <a:cs typeface="Calibri"/>
              </a:rPr>
              <a:t>optimal</a:t>
            </a:r>
            <a:r>
              <a:rPr sz="1200" spc="35" dirty="0">
                <a:solidFill>
                  <a:srgbClr val="051D34"/>
                </a:solidFill>
                <a:latin typeface="Calibri"/>
                <a:cs typeface="Calibri"/>
              </a:rPr>
              <a:t> </a:t>
            </a:r>
            <a:r>
              <a:rPr sz="1200" dirty="0">
                <a:solidFill>
                  <a:srgbClr val="051D34"/>
                </a:solidFill>
                <a:latin typeface="Calibri"/>
                <a:cs typeface="Calibri"/>
              </a:rPr>
              <a:t>hydroponic</a:t>
            </a:r>
            <a:r>
              <a:rPr sz="1200" spc="-25" dirty="0">
                <a:solidFill>
                  <a:srgbClr val="051D34"/>
                </a:solidFill>
                <a:latin typeface="Calibri"/>
                <a:cs typeface="Calibri"/>
              </a:rPr>
              <a:t> </a:t>
            </a:r>
            <a:r>
              <a:rPr sz="1200" dirty="0">
                <a:solidFill>
                  <a:srgbClr val="051D34"/>
                </a:solidFill>
                <a:latin typeface="Calibri"/>
                <a:cs typeface="Calibri"/>
              </a:rPr>
              <a:t>growth.</a:t>
            </a:r>
            <a:r>
              <a:rPr sz="1200" spc="220" dirty="0">
                <a:solidFill>
                  <a:srgbClr val="051D34"/>
                </a:solidFill>
                <a:latin typeface="Calibri"/>
                <a:cs typeface="Calibri"/>
              </a:rPr>
              <a:t> </a:t>
            </a:r>
            <a:r>
              <a:rPr sz="1200" dirty="0">
                <a:solidFill>
                  <a:srgbClr val="051D34"/>
                </a:solidFill>
                <a:latin typeface="Calibri"/>
                <a:cs typeface="Calibri"/>
              </a:rPr>
              <a:t>With</a:t>
            </a:r>
            <a:r>
              <a:rPr sz="1200" spc="220" dirty="0">
                <a:solidFill>
                  <a:srgbClr val="051D34"/>
                </a:solidFill>
                <a:latin typeface="Calibri"/>
                <a:cs typeface="Calibri"/>
              </a:rPr>
              <a:t> </a:t>
            </a:r>
            <a:r>
              <a:rPr sz="1200" spc="-10" dirty="0">
                <a:solidFill>
                  <a:srgbClr val="051D34"/>
                </a:solidFill>
                <a:latin typeface="Calibri"/>
                <a:cs typeface="Calibri"/>
              </a:rPr>
              <a:t>cutting-</a:t>
            </a:r>
            <a:r>
              <a:rPr sz="1200" spc="-20" dirty="0">
                <a:solidFill>
                  <a:srgbClr val="051D34"/>
                </a:solidFill>
                <a:latin typeface="Calibri"/>
                <a:cs typeface="Calibri"/>
              </a:rPr>
              <a:t>edge </a:t>
            </a:r>
            <a:r>
              <a:rPr sz="1200" dirty="0">
                <a:solidFill>
                  <a:srgbClr val="051D34"/>
                </a:solidFill>
                <a:latin typeface="Calibri"/>
                <a:cs typeface="Calibri"/>
              </a:rPr>
              <a:t>technologies,</a:t>
            </a:r>
            <a:r>
              <a:rPr sz="1200" spc="185" dirty="0">
                <a:solidFill>
                  <a:srgbClr val="051D34"/>
                </a:solidFill>
                <a:latin typeface="Calibri"/>
                <a:cs typeface="Calibri"/>
              </a:rPr>
              <a:t> </a:t>
            </a:r>
            <a:r>
              <a:rPr sz="1200" dirty="0">
                <a:solidFill>
                  <a:srgbClr val="051D34"/>
                </a:solidFill>
                <a:latin typeface="Calibri"/>
                <a:cs typeface="Calibri"/>
              </a:rPr>
              <a:t>we</a:t>
            </a:r>
            <a:r>
              <a:rPr sz="1200" spc="204" dirty="0">
                <a:solidFill>
                  <a:srgbClr val="051D34"/>
                </a:solidFill>
                <a:latin typeface="Calibri"/>
                <a:cs typeface="Calibri"/>
              </a:rPr>
              <a:t> </a:t>
            </a:r>
            <a:r>
              <a:rPr sz="1200" dirty="0">
                <a:solidFill>
                  <a:srgbClr val="051D34"/>
                </a:solidFill>
                <a:latin typeface="Calibri"/>
                <a:cs typeface="Calibri"/>
              </a:rPr>
              <a:t>conserve</a:t>
            </a:r>
            <a:r>
              <a:rPr sz="1200" spc="180" dirty="0">
                <a:solidFill>
                  <a:srgbClr val="051D34"/>
                </a:solidFill>
                <a:latin typeface="Calibri"/>
                <a:cs typeface="Calibri"/>
              </a:rPr>
              <a:t> </a:t>
            </a:r>
            <a:r>
              <a:rPr sz="1200" spc="-20" dirty="0">
                <a:solidFill>
                  <a:srgbClr val="051D34"/>
                </a:solidFill>
                <a:latin typeface="Calibri"/>
                <a:cs typeface="Calibri"/>
              </a:rPr>
              <a:t>water,</a:t>
            </a:r>
            <a:r>
              <a:rPr sz="1200" spc="-40" dirty="0">
                <a:solidFill>
                  <a:srgbClr val="051D34"/>
                </a:solidFill>
                <a:latin typeface="Calibri"/>
                <a:cs typeface="Calibri"/>
              </a:rPr>
              <a:t> </a:t>
            </a:r>
            <a:r>
              <a:rPr sz="1200" dirty="0">
                <a:solidFill>
                  <a:srgbClr val="051D34"/>
                </a:solidFill>
                <a:latin typeface="Calibri"/>
                <a:cs typeface="Calibri"/>
              </a:rPr>
              <a:t>reduce</a:t>
            </a:r>
            <a:r>
              <a:rPr sz="1200" spc="-55" dirty="0">
                <a:solidFill>
                  <a:srgbClr val="051D34"/>
                </a:solidFill>
                <a:latin typeface="Calibri"/>
                <a:cs typeface="Calibri"/>
              </a:rPr>
              <a:t> </a:t>
            </a:r>
            <a:r>
              <a:rPr sz="1200" dirty="0">
                <a:solidFill>
                  <a:srgbClr val="051D34"/>
                </a:solidFill>
                <a:latin typeface="Calibri"/>
                <a:cs typeface="Calibri"/>
              </a:rPr>
              <a:t>waste,</a:t>
            </a:r>
            <a:r>
              <a:rPr sz="1200" spc="-20" dirty="0">
                <a:solidFill>
                  <a:srgbClr val="051D34"/>
                </a:solidFill>
                <a:latin typeface="Calibri"/>
                <a:cs typeface="Calibri"/>
              </a:rPr>
              <a:t> </a:t>
            </a:r>
            <a:r>
              <a:rPr sz="1200" spc="-25" dirty="0">
                <a:solidFill>
                  <a:srgbClr val="051D34"/>
                </a:solidFill>
                <a:latin typeface="Calibri"/>
                <a:cs typeface="Calibri"/>
              </a:rPr>
              <a:t>and </a:t>
            </a:r>
            <a:r>
              <a:rPr sz="1200" spc="-10" dirty="0">
                <a:solidFill>
                  <a:srgbClr val="051D34"/>
                </a:solidFill>
                <a:latin typeface="Calibri"/>
                <a:cs typeface="Calibri"/>
              </a:rPr>
              <a:t>achieve</a:t>
            </a:r>
            <a:r>
              <a:rPr sz="1200" spc="-35" dirty="0">
                <a:solidFill>
                  <a:srgbClr val="051D34"/>
                </a:solidFill>
                <a:latin typeface="Calibri"/>
                <a:cs typeface="Calibri"/>
              </a:rPr>
              <a:t> </a:t>
            </a:r>
            <a:r>
              <a:rPr sz="1200" dirty="0">
                <a:solidFill>
                  <a:srgbClr val="051D34"/>
                </a:solidFill>
                <a:latin typeface="Calibri"/>
                <a:cs typeface="Calibri"/>
              </a:rPr>
              <a:t>sustainable</a:t>
            </a:r>
            <a:r>
              <a:rPr sz="1200" spc="-15" dirty="0">
                <a:solidFill>
                  <a:srgbClr val="051D34"/>
                </a:solidFill>
                <a:latin typeface="Calibri"/>
                <a:cs typeface="Calibri"/>
              </a:rPr>
              <a:t> </a:t>
            </a:r>
            <a:r>
              <a:rPr sz="1200" spc="-10" dirty="0">
                <a:solidFill>
                  <a:srgbClr val="051D34"/>
                </a:solidFill>
                <a:latin typeface="Calibri"/>
                <a:cs typeface="Calibri"/>
              </a:rPr>
              <a:t>productivity</a:t>
            </a:r>
            <a:r>
              <a:rPr sz="1200" b="1" spc="-10" dirty="0">
                <a:solidFill>
                  <a:srgbClr val="FF0000"/>
                </a:solidFill>
                <a:latin typeface="Calibri"/>
                <a:cs typeface="Calibri"/>
              </a:rPr>
              <a:t>.</a:t>
            </a:r>
            <a:r>
              <a:rPr lang="en-GB" sz="1200" b="1" spc="-10" dirty="0">
                <a:solidFill>
                  <a:srgbClr val="FF0000"/>
                </a:solidFill>
                <a:latin typeface="Calibri"/>
                <a:cs typeface="Calibri"/>
              </a:rPr>
              <a:t> With better air flow and consistent air flow we save even more Water </a:t>
            </a:r>
            <a:endParaRPr sz="1200" b="1" dirty="0">
              <a:solidFill>
                <a:srgbClr val="FF0000"/>
              </a:solidFill>
              <a:latin typeface="Calibri"/>
              <a:cs typeface="Calibri"/>
            </a:endParaRPr>
          </a:p>
          <a:p>
            <a:pPr>
              <a:lnSpc>
                <a:spcPct val="100000"/>
              </a:lnSpc>
              <a:spcBef>
                <a:spcPts val="505"/>
              </a:spcBef>
              <a:buClr>
                <a:srgbClr val="051D34"/>
              </a:buClr>
              <a:buFont typeface="Arial"/>
              <a:buChar char="•"/>
            </a:pPr>
            <a:endParaRPr sz="1200" dirty="0">
              <a:latin typeface="Calibri"/>
              <a:cs typeface="Calibri"/>
            </a:endParaRPr>
          </a:p>
          <a:p>
            <a:pPr marL="52705">
              <a:lnSpc>
                <a:spcPct val="100000"/>
              </a:lnSpc>
            </a:pPr>
            <a:r>
              <a:rPr sz="1200" b="1" dirty="0">
                <a:latin typeface="Calibri"/>
                <a:cs typeface="Calibri"/>
              </a:rPr>
              <a:t>Climate</a:t>
            </a:r>
            <a:r>
              <a:rPr sz="1200" b="1" spc="-50" dirty="0">
                <a:latin typeface="Calibri"/>
                <a:cs typeface="Calibri"/>
              </a:rPr>
              <a:t> </a:t>
            </a:r>
            <a:r>
              <a:rPr sz="1200" b="1" spc="-10" dirty="0">
                <a:latin typeface="Calibri"/>
                <a:cs typeface="Calibri"/>
              </a:rPr>
              <a:t>Management</a:t>
            </a:r>
            <a:endParaRPr sz="1200" dirty="0">
              <a:latin typeface="Calibri"/>
              <a:cs typeface="Calibri"/>
            </a:endParaRPr>
          </a:p>
          <a:p>
            <a:pPr marL="370205" marR="31750" lvl="1" indent="-283845">
              <a:lnSpc>
                <a:spcPct val="100000"/>
              </a:lnSpc>
              <a:spcBef>
                <a:spcPts val="1015"/>
              </a:spcBef>
              <a:buFont typeface="Arial"/>
              <a:buChar char="•"/>
              <a:tabLst>
                <a:tab pos="370205" algn="l"/>
                <a:tab pos="1675130" algn="l"/>
                <a:tab pos="2045970" algn="l"/>
                <a:tab pos="2868295" algn="l"/>
              </a:tabLst>
            </a:pPr>
            <a:r>
              <a:rPr sz="1200" spc="-10" dirty="0">
                <a:solidFill>
                  <a:srgbClr val="051D34"/>
                </a:solidFill>
                <a:latin typeface="Calibri"/>
                <a:cs typeface="Calibri"/>
              </a:rPr>
              <a:t>state-of-the-</a:t>
            </a:r>
            <a:r>
              <a:rPr sz="1200" dirty="0">
                <a:solidFill>
                  <a:srgbClr val="051D34"/>
                </a:solidFill>
                <a:latin typeface="Calibri"/>
                <a:cs typeface="Calibri"/>
              </a:rPr>
              <a:t>art</a:t>
            </a:r>
            <a:r>
              <a:rPr sz="1200" spc="155" dirty="0">
                <a:solidFill>
                  <a:srgbClr val="051D34"/>
                </a:solidFill>
                <a:latin typeface="Calibri"/>
                <a:cs typeface="Calibri"/>
              </a:rPr>
              <a:t>  </a:t>
            </a:r>
            <a:r>
              <a:rPr sz="1200" dirty="0">
                <a:solidFill>
                  <a:srgbClr val="051D34"/>
                </a:solidFill>
                <a:latin typeface="Calibri"/>
                <a:cs typeface="Calibri"/>
              </a:rPr>
              <a:t>climate</a:t>
            </a:r>
            <a:r>
              <a:rPr sz="1200" spc="165" dirty="0">
                <a:solidFill>
                  <a:srgbClr val="051D34"/>
                </a:solidFill>
                <a:latin typeface="Calibri"/>
                <a:cs typeface="Calibri"/>
              </a:rPr>
              <a:t>  </a:t>
            </a:r>
            <a:r>
              <a:rPr sz="1200" dirty="0">
                <a:solidFill>
                  <a:srgbClr val="051D34"/>
                </a:solidFill>
                <a:latin typeface="Calibri"/>
                <a:cs typeface="Calibri"/>
              </a:rPr>
              <a:t>control</a:t>
            </a:r>
            <a:r>
              <a:rPr sz="1200" spc="150" dirty="0">
                <a:solidFill>
                  <a:srgbClr val="051D34"/>
                </a:solidFill>
                <a:latin typeface="Calibri"/>
                <a:cs typeface="Calibri"/>
              </a:rPr>
              <a:t> </a:t>
            </a:r>
            <a:r>
              <a:rPr lang="en-GB" sz="1200" spc="150" dirty="0">
                <a:solidFill>
                  <a:srgbClr val="051D34"/>
                </a:solidFill>
                <a:latin typeface="Calibri"/>
                <a:cs typeface="Calibri"/>
              </a:rPr>
              <a:t> </a:t>
            </a:r>
            <a:r>
              <a:rPr sz="1200" dirty="0">
                <a:solidFill>
                  <a:srgbClr val="051D34"/>
                </a:solidFill>
                <a:latin typeface="Calibri"/>
                <a:cs typeface="Calibri"/>
              </a:rPr>
              <a:t>solutions</a:t>
            </a:r>
            <a:r>
              <a:rPr sz="1200" spc="150" dirty="0">
                <a:solidFill>
                  <a:srgbClr val="051D34"/>
                </a:solidFill>
                <a:latin typeface="Calibri"/>
                <a:cs typeface="Calibri"/>
              </a:rPr>
              <a:t>  </a:t>
            </a:r>
            <a:r>
              <a:rPr sz="1200" spc="-10" dirty="0">
                <a:solidFill>
                  <a:srgbClr val="051D34"/>
                </a:solidFill>
                <a:latin typeface="Calibri"/>
                <a:cs typeface="Calibri"/>
              </a:rPr>
              <a:t>provide precise</a:t>
            </a:r>
            <a:r>
              <a:rPr sz="1200" dirty="0">
                <a:solidFill>
                  <a:srgbClr val="051D34"/>
                </a:solidFill>
                <a:latin typeface="Calibri"/>
                <a:cs typeface="Calibri"/>
              </a:rPr>
              <a:t> </a:t>
            </a:r>
            <a:r>
              <a:rPr sz="1200" spc="-10" dirty="0">
                <a:solidFill>
                  <a:srgbClr val="051D34"/>
                </a:solidFill>
                <a:latin typeface="Calibri"/>
                <a:cs typeface="Calibri"/>
              </a:rPr>
              <a:t>monitoring</a:t>
            </a:r>
            <a:r>
              <a:rPr lang="en-GB" sz="1200" spc="-10" dirty="0">
                <a:solidFill>
                  <a:srgbClr val="051D34"/>
                </a:solidFill>
                <a:latin typeface="Calibri"/>
                <a:cs typeface="Calibri"/>
              </a:rPr>
              <a:t> </a:t>
            </a:r>
            <a:r>
              <a:rPr sz="1200" spc="-25" dirty="0">
                <a:solidFill>
                  <a:srgbClr val="051D34"/>
                </a:solidFill>
                <a:latin typeface="Calibri"/>
                <a:cs typeface="Calibri"/>
              </a:rPr>
              <a:t>and</a:t>
            </a:r>
            <a:r>
              <a:rPr lang="en-GB" sz="1200" spc="-25" dirty="0">
                <a:solidFill>
                  <a:srgbClr val="051D34"/>
                </a:solidFill>
                <a:latin typeface="Calibri"/>
                <a:cs typeface="Calibri"/>
              </a:rPr>
              <a:t> </a:t>
            </a:r>
            <a:r>
              <a:rPr sz="1200" spc="-10" dirty="0">
                <a:solidFill>
                  <a:srgbClr val="051D34"/>
                </a:solidFill>
                <a:latin typeface="Calibri"/>
                <a:cs typeface="Calibri"/>
              </a:rPr>
              <a:t>automated</a:t>
            </a:r>
            <a:r>
              <a:rPr lang="en-GB" sz="1200" spc="-10" dirty="0">
                <a:solidFill>
                  <a:srgbClr val="051D34"/>
                </a:solidFill>
                <a:latin typeface="Calibri"/>
                <a:cs typeface="Calibri"/>
              </a:rPr>
              <a:t> </a:t>
            </a:r>
            <a:r>
              <a:rPr sz="1200" spc="-10" dirty="0">
                <a:solidFill>
                  <a:srgbClr val="051D34"/>
                </a:solidFill>
                <a:latin typeface="Calibri"/>
                <a:cs typeface="Calibri"/>
              </a:rPr>
              <a:t>regulation</a:t>
            </a:r>
            <a:endParaRPr sz="1200" dirty="0">
              <a:latin typeface="Calibri"/>
              <a:cs typeface="Calibri"/>
            </a:endParaRPr>
          </a:p>
          <a:p>
            <a:pPr marL="370205" marR="532130">
              <a:lnSpc>
                <a:spcPts val="1440"/>
              </a:lnSpc>
              <a:spcBef>
                <a:spcPts val="40"/>
              </a:spcBef>
              <a:tabLst>
                <a:tab pos="636270" algn="l"/>
              </a:tabLst>
            </a:pPr>
            <a:r>
              <a:rPr lang="en-GB" sz="1200" spc="-25" dirty="0">
                <a:solidFill>
                  <a:srgbClr val="051D34"/>
                </a:solidFill>
                <a:latin typeface="Calibri"/>
                <a:cs typeface="Calibri"/>
              </a:rPr>
              <a:t>O</a:t>
            </a:r>
            <a:r>
              <a:rPr sz="1200" spc="-25" dirty="0">
                <a:solidFill>
                  <a:srgbClr val="051D34"/>
                </a:solidFill>
                <a:latin typeface="Calibri"/>
                <a:cs typeface="Calibri"/>
              </a:rPr>
              <a:t>f</a:t>
            </a:r>
            <a:r>
              <a:rPr lang="en-GB" sz="1200" spc="-25" dirty="0">
                <a:solidFill>
                  <a:srgbClr val="051D34"/>
                </a:solidFill>
                <a:latin typeface="Calibri"/>
                <a:cs typeface="Calibri"/>
              </a:rPr>
              <a:t> </a:t>
            </a:r>
            <a:r>
              <a:rPr sz="1200" dirty="0">
                <a:solidFill>
                  <a:srgbClr val="051D34"/>
                </a:solidFill>
                <a:latin typeface="Calibri"/>
                <a:cs typeface="Calibri"/>
              </a:rPr>
              <a:t>temperature,</a:t>
            </a:r>
            <a:r>
              <a:rPr sz="1200" spc="-30" dirty="0">
                <a:solidFill>
                  <a:srgbClr val="051D34"/>
                </a:solidFill>
                <a:latin typeface="Calibri"/>
                <a:cs typeface="Calibri"/>
              </a:rPr>
              <a:t> </a:t>
            </a:r>
            <a:r>
              <a:rPr sz="1200" dirty="0">
                <a:solidFill>
                  <a:srgbClr val="051D34"/>
                </a:solidFill>
                <a:latin typeface="Calibri"/>
                <a:cs typeface="Calibri"/>
              </a:rPr>
              <a:t>humidity,</a:t>
            </a:r>
            <a:r>
              <a:rPr sz="1200" spc="350" dirty="0">
                <a:solidFill>
                  <a:srgbClr val="051D34"/>
                </a:solidFill>
                <a:latin typeface="Calibri"/>
                <a:cs typeface="Calibri"/>
              </a:rPr>
              <a:t> </a:t>
            </a:r>
            <a:r>
              <a:rPr sz="1200" dirty="0">
                <a:solidFill>
                  <a:srgbClr val="051D34"/>
                </a:solidFill>
                <a:latin typeface="Calibri"/>
                <a:cs typeface="Calibri"/>
              </a:rPr>
              <a:t>and</a:t>
            </a:r>
            <a:r>
              <a:rPr sz="1200" spc="335" dirty="0">
                <a:solidFill>
                  <a:srgbClr val="051D34"/>
                </a:solidFill>
                <a:latin typeface="Calibri"/>
                <a:cs typeface="Calibri"/>
              </a:rPr>
              <a:t> </a:t>
            </a:r>
            <a:r>
              <a:rPr sz="1200" dirty="0">
                <a:solidFill>
                  <a:srgbClr val="051D34"/>
                </a:solidFill>
                <a:latin typeface="Calibri"/>
                <a:cs typeface="Calibri"/>
              </a:rPr>
              <a:t>CO2</a:t>
            </a:r>
            <a:r>
              <a:rPr sz="1200" spc="355" dirty="0">
                <a:solidFill>
                  <a:srgbClr val="051D34"/>
                </a:solidFill>
                <a:latin typeface="Calibri"/>
                <a:cs typeface="Calibri"/>
              </a:rPr>
              <a:t> </a:t>
            </a:r>
            <a:r>
              <a:rPr sz="1200" spc="-10" dirty="0">
                <a:solidFill>
                  <a:srgbClr val="051D34"/>
                </a:solidFill>
                <a:latin typeface="Calibri"/>
                <a:cs typeface="Calibri"/>
              </a:rPr>
              <a:t>levels, </a:t>
            </a:r>
            <a:r>
              <a:rPr sz="1200" dirty="0">
                <a:solidFill>
                  <a:srgbClr val="051D34"/>
                </a:solidFill>
                <a:latin typeface="Calibri"/>
                <a:cs typeface="Calibri"/>
              </a:rPr>
              <a:t>creating</a:t>
            </a:r>
            <a:r>
              <a:rPr sz="1200" spc="355" dirty="0">
                <a:solidFill>
                  <a:srgbClr val="051D34"/>
                </a:solidFill>
                <a:latin typeface="Calibri"/>
                <a:cs typeface="Calibri"/>
              </a:rPr>
              <a:t> </a:t>
            </a:r>
            <a:r>
              <a:rPr sz="1200" dirty="0">
                <a:solidFill>
                  <a:srgbClr val="051D34"/>
                </a:solidFill>
                <a:latin typeface="Calibri"/>
                <a:cs typeface="Calibri"/>
              </a:rPr>
              <a:t>the</a:t>
            </a:r>
            <a:r>
              <a:rPr sz="1200" spc="360" dirty="0">
                <a:solidFill>
                  <a:srgbClr val="051D34"/>
                </a:solidFill>
                <a:latin typeface="Calibri"/>
                <a:cs typeface="Calibri"/>
              </a:rPr>
              <a:t> </a:t>
            </a:r>
            <a:r>
              <a:rPr sz="1200" dirty="0">
                <a:solidFill>
                  <a:srgbClr val="051D34"/>
                </a:solidFill>
                <a:latin typeface="Calibri"/>
                <a:cs typeface="Calibri"/>
              </a:rPr>
              <a:t>perfect</a:t>
            </a:r>
            <a:r>
              <a:rPr sz="1200" spc="365" dirty="0">
                <a:solidFill>
                  <a:srgbClr val="051D34"/>
                </a:solidFill>
                <a:latin typeface="Calibri"/>
                <a:cs typeface="Calibri"/>
              </a:rPr>
              <a:t> </a:t>
            </a:r>
            <a:r>
              <a:rPr sz="1200" dirty="0">
                <a:solidFill>
                  <a:srgbClr val="051D34"/>
                </a:solidFill>
                <a:latin typeface="Calibri"/>
                <a:cs typeface="Calibri"/>
              </a:rPr>
              <a:t>hydroponic</a:t>
            </a:r>
            <a:r>
              <a:rPr sz="1200" spc="-15" dirty="0">
                <a:solidFill>
                  <a:srgbClr val="051D34"/>
                </a:solidFill>
                <a:latin typeface="Calibri"/>
                <a:cs typeface="Calibri"/>
              </a:rPr>
              <a:t> </a:t>
            </a:r>
            <a:r>
              <a:rPr sz="1200" spc="-10" dirty="0">
                <a:solidFill>
                  <a:srgbClr val="051D34"/>
                </a:solidFill>
                <a:latin typeface="Calibri"/>
                <a:cs typeface="Calibri"/>
              </a:rPr>
              <a:t>growing </a:t>
            </a:r>
            <a:r>
              <a:rPr sz="1200" dirty="0">
                <a:solidFill>
                  <a:srgbClr val="051D34"/>
                </a:solidFill>
                <a:latin typeface="Calibri"/>
                <a:cs typeface="Calibri"/>
              </a:rPr>
              <a:t>environment</a:t>
            </a:r>
            <a:r>
              <a:rPr sz="1200" spc="-40" dirty="0">
                <a:solidFill>
                  <a:srgbClr val="051D34"/>
                </a:solidFill>
                <a:latin typeface="Calibri"/>
                <a:cs typeface="Calibri"/>
              </a:rPr>
              <a:t> </a:t>
            </a:r>
            <a:r>
              <a:rPr sz="1200" dirty="0">
                <a:solidFill>
                  <a:srgbClr val="051D34"/>
                </a:solidFill>
                <a:latin typeface="Calibri"/>
                <a:cs typeface="Calibri"/>
              </a:rPr>
              <a:t>for</a:t>
            </a:r>
            <a:r>
              <a:rPr sz="1200" spc="-35" dirty="0">
                <a:solidFill>
                  <a:srgbClr val="051D34"/>
                </a:solidFill>
                <a:latin typeface="Calibri"/>
                <a:cs typeface="Calibri"/>
              </a:rPr>
              <a:t> </a:t>
            </a:r>
            <a:r>
              <a:rPr sz="1200" spc="-10" dirty="0">
                <a:solidFill>
                  <a:srgbClr val="051D34"/>
                </a:solidFill>
                <a:latin typeface="Calibri"/>
                <a:cs typeface="Calibri"/>
              </a:rPr>
              <a:t>plants</a:t>
            </a:r>
            <a:r>
              <a:rPr sz="1200" b="1" spc="-10" dirty="0">
                <a:solidFill>
                  <a:srgbClr val="FF0000"/>
                </a:solidFill>
                <a:latin typeface="Calibri"/>
                <a:cs typeface="Calibri"/>
              </a:rPr>
              <a:t>.</a:t>
            </a:r>
            <a:r>
              <a:rPr lang="en-GB" sz="1200" b="1" spc="-10" dirty="0">
                <a:solidFill>
                  <a:srgbClr val="FF0000"/>
                </a:solidFill>
                <a:latin typeface="Calibri"/>
                <a:cs typeface="Calibri"/>
              </a:rPr>
              <a:t> MORE CONTROL OVER ALL OF THESE RESULT IN A BETTER END CROP.</a:t>
            </a:r>
            <a:endParaRPr sz="1200" b="1" dirty="0">
              <a:solidFill>
                <a:srgbClr val="FF0000"/>
              </a:solidFill>
              <a:latin typeface="Calibri"/>
              <a:cs typeface="Calibri"/>
            </a:endParaRPr>
          </a:p>
          <a:p>
            <a:pPr marL="93345">
              <a:lnSpc>
                <a:spcPct val="100000"/>
              </a:lnSpc>
              <a:spcBef>
                <a:spcPts val="1285"/>
              </a:spcBef>
            </a:pPr>
            <a:r>
              <a:rPr sz="1200" b="1" spc="-10" dirty="0">
                <a:latin typeface="Calibri"/>
                <a:cs typeface="Calibri"/>
              </a:rPr>
              <a:t>Sensors</a:t>
            </a:r>
            <a:endParaRPr sz="1200" dirty="0">
              <a:latin typeface="Calibri"/>
              <a:cs typeface="Calibri"/>
            </a:endParaRPr>
          </a:p>
          <a:p>
            <a:pPr marL="312420" marR="45085" lvl="1" indent="-250190">
              <a:lnSpc>
                <a:spcPct val="100000"/>
              </a:lnSpc>
              <a:spcBef>
                <a:spcPts val="900"/>
              </a:spcBef>
              <a:buSzPct val="87500"/>
              <a:buFont typeface="Arial"/>
              <a:buChar char="•"/>
              <a:tabLst>
                <a:tab pos="312420" algn="l"/>
              </a:tabLst>
            </a:pPr>
            <a:r>
              <a:rPr sz="1200" dirty="0">
                <a:solidFill>
                  <a:srgbClr val="051D34"/>
                </a:solidFill>
                <a:latin typeface="Calibri"/>
                <a:cs typeface="Calibri"/>
              </a:rPr>
              <a:t>sensors</a:t>
            </a:r>
            <a:r>
              <a:rPr sz="1200" spc="135" dirty="0">
                <a:solidFill>
                  <a:srgbClr val="051D34"/>
                </a:solidFill>
                <a:latin typeface="Calibri"/>
                <a:cs typeface="Calibri"/>
              </a:rPr>
              <a:t>  </a:t>
            </a:r>
            <a:r>
              <a:rPr sz="1200" dirty="0">
                <a:solidFill>
                  <a:srgbClr val="051D34"/>
                </a:solidFill>
                <a:latin typeface="Calibri"/>
                <a:cs typeface="Calibri"/>
              </a:rPr>
              <a:t>provide</a:t>
            </a:r>
            <a:r>
              <a:rPr sz="1200" spc="135" dirty="0">
                <a:solidFill>
                  <a:srgbClr val="051D34"/>
                </a:solidFill>
                <a:latin typeface="Calibri"/>
                <a:cs typeface="Calibri"/>
              </a:rPr>
              <a:t>  </a:t>
            </a:r>
            <a:r>
              <a:rPr sz="1200" spc="-10" dirty="0">
                <a:solidFill>
                  <a:srgbClr val="051D34"/>
                </a:solidFill>
                <a:latin typeface="Calibri"/>
                <a:cs typeface="Calibri"/>
              </a:rPr>
              <a:t>real-</a:t>
            </a:r>
            <a:r>
              <a:rPr sz="1200" dirty="0">
                <a:solidFill>
                  <a:srgbClr val="051D34"/>
                </a:solidFill>
                <a:latin typeface="Calibri"/>
                <a:cs typeface="Calibri"/>
              </a:rPr>
              <a:t>time</a:t>
            </a:r>
            <a:r>
              <a:rPr sz="1200" spc="145" dirty="0">
                <a:solidFill>
                  <a:srgbClr val="051D34"/>
                </a:solidFill>
                <a:latin typeface="Calibri"/>
                <a:cs typeface="Calibri"/>
              </a:rPr>
              <a:t>  </a:t>
            </a:r>
            <a:r>
              <a:rPr sz="1200" dirty="0">
                <a:solidFill>
                  <a:srgbClr val="051D34"/>
                </a:solidFill>
                <a:latin typeface="Calibri"/>
                <a:cs typeface="Calibri"/>
              </a:rPr>
              <a:t>data</a:t>
            </a:r>
            <a:r>
              <a:rPr sz="1200" spc="135" dirty="0">
                <a:solidFill>
                  <a:srgbClr val="051D34"/>
                </a:solidFill>
                <a:latin typeface="Calibri"/>
                <a:cs typeface="Calibri"/>
              </a:rPr>
              <a:t>  </a:t>
            </a:r>
            <a:r>
              <a:rPr sz="1200" dirty="0">
                <a:solidFill>
                  <a:srgbClr val="051D34"/>
                </a:solidFill>
                <a:latin typeface="Calibri"/>
                <a:cs typeface="Calibri"/>
              </a:rPr>
              <a:t>on</a:t>
            </a:r>
            <a:r>
              <a:rPr sz="1200" spc="145" dirty="0">
                <a:solidFill>
                  <a:srgbClr val="051D34"/>
                </a:solidFill>
                <a:latin typeface="Calibri"/>
                <a:cs typeface="Calibri"/>
              </a:rPr>
              <a:t>  </a:t>
            </a:r>
            <a:r>
              <a:rPr sz="1200" spc="-10" dirty="0">
                <a:solidFill>
                  <a:srgbClr val="051D34"/>
                </a:solidFill>
                <a:latin typeface="Calibri"/>
                <a:cs typeface="Calibri"/>
              </a:rPr>
              <a:t>crucial </a:t>
            </a:r>
            <a:r>
              <a:rPr sz="1200" dirty="0">
                <a:solidFill>
                  <a:srgbClr val="051D34"/>
                </a:solidFill>
                <a:latin typeface="Calibri"/>
                <a:cs typeface="Calibri"/>
              </a:rPr>
              <a:t>environmental</a:t>
            </a:r>
            <a:r>
              <a:rPr sz="1200" spc="-35" dirty="0">
                <a:solidFill>
                  <a:srgbClr val="051D34"/>
                </a:solidFill>
                <a:latin typeface="Calibri"/>
                <a:cs typeface="Calibri"/>
              </a:rPr>
              <a:t> </a:t>
            </a:r>
            <a:r>
              <a:rPr sz="1200" dirty="0">
                <a:solidFill>
                  <a:srgbClr val="051D34"/>
                </a:solidFill>
                <a:latin typeface="Calibri"/>
                <a:cs typeface="Calibri"/>
              </a:rPr>
              <a:t>factors,</a:t>
            </a:r>
            <a:r>
              <a:rPr sz="1200" spc="75" dirty="0">
                <a:solidFill>
                  <a:srgbClr val="051D34"/>
                </a:solidFill>
                <a:latin typeface="Calibri"/>
                <a:cs typeface="Calibri"/>
              </a:rPr>
              <a:t> </a:t>
            </a:r>
            <a:r>
              <a:rPr sz="1200" dirty="0">
                <a:solidFill>
                  <a:srgbClr val="051D34"/>
                </a:solidFill>
                <a:latin typeface="Calibri"/>
                <a:cs typeface="Calibri"/>
              </a:rPr>
              <a:t>plant</a:t>
            </a:r>
            <a:r>
              <a:rPr sz="1200" spc="70" dirty="0">
                <a:solidFill>
                  <a:srgbClr val="051D34"/>
                </a:solidFill>
                <a:latin typeface="Calibri"/>
                <a:cs typeface="Calibri"/>
              </a:rPr>
              <a:t> </a:t>
            </a:r>
            <a:r>
              <a:rPr sz="1200" dirty="0">
                <a:solidFill>
                  <a:srgbClr val="051D34"/>
                </a:solidFill>
                <a:latin typeface="Calibri"/>
                <a:cs typeface="Calibri"/>
              </a:rPr>
              <a:t>health,</a:t>
            </a:r>
            <a:r>
              <a:rPr sz="1200" spc="70" dirty="0">
                <a:solidFill>
                  <a:srgbClr val="051D34"/>
                </a:solidFill>
                <a:latin typeface="Calibri"/>
                <a:cs typeface="Calibri"/>
              </a:rPr>
              <a:t> </a:t>
            </a:r>
            <a:r>
              <a:rPr sz="1200" dirty="0">
                <a:solidFill>
                  <a:srgbClr val="051D34"/>
                </a:solidFill>
                <a:latin typeface="Calibri"/>
                <a:cs typeface="Calibri"/>
              </a:rPr>
              <a:t>and</a:t>
            </a:r>
            <a:r>
              <a:rPr sz="1200" spc="50" dirty="0">
                <a:solidFill>
                  <a:srgbClr val="051D34"/>
                </a:solidFill>
                <a:latin typeface="Calibri"/>
                <a:cs typeface="Calibri"/>
              </a:rPr>
              <a:t> </a:t>
            </a:r>
            <a:r>
              <a:rPr sz="1200" spc="-10" dirty="0">
                <a:solidFill>
                  <a:srgbClr val="051D34"/>
                </a:solidFill>
                <a:latin typeface="Calibri"/>
                <a:cs typeface="Calibri"/>
              </a:rPr>
              <a:t>resource </a:t>
            </a:r>
            <a:r>
              <a:rPr sz="1200" dirty="0">
                <a:solidFill>
                  <a:srgbClr val="051D34"/>
                </a:solidFill>
                <a:latin typeface="Calibri"/>
                <a:cs typeface="Calibri"/>
              </a:rPr>
              <a:t>usage,</a:t>
            </a:r>
            <a:r>
              <a:rPr sz="1200" spc="75" dirty="0">
                <a:solidFill>
                  <a:srgbClr val="051D34"/>
                </a:solidFill>
                <a:latin typeface="Calibri"/>
                <a:cs typeface="Calibri"/>
              </a:rPr>
              <a:t> </a:t>
            </a:r>
            <a:r>
              <a:rPr sz="1200" dirty="0">
                <a:solidFill>
                  <a:srgbClr val="051D34"/>
                </a:solidFill>
                <a:latin typeface="Calibri"/>
                <a:cs typeface="Calibri"/>
              </a:rPr>
              <a:t>enabling</a:t>
            </a:r>
            <a:r>
              <a:rPr sz="1200" spc="75" dirty="0">
                <a:solidFill>
                  <a:srgbClr val="051D34"/>
                </a:solidFill>
                <a:latin typeface="Calibri"/>
                <a:cs typeface="Calibri"/>
              </a:rPr>
              <a:t> </a:t>
            </a:r>
            <a:r>
              <a:rPr sz="1200" dirty="0">
                <a:solidFill>
                  <a:srgbClr val="051D34"/>
                </a:solidFill>
                <a:latin typeface="Calibri"/>
                <a:cs typeface="Calibri"/>
              </a:rPr>
              <a:t>monitoring</a:t>
            </a:r>
            <a:r>
              <a:rPr sz="1200" spc="-30" dirty="0">
                <a:solidFill>
                  <a:srgbClr val="051D34"/>
                </a:solidFill>
                <a:latin typeface="Calibri"/>
                <a:cs typeface="Calibri"/>
              </a:rPr>
              <a:t> </a:t>
            </a:r>
            <a:r>
              <a:rPr sz="1200" dirty="0">
                <a:solidFill>
                  <a:srgbClr val="051D34"/>
                </a:solidFill>
                <a:latin typeface="Calibri"/>
                <a:cs typeface="Calibri"/>
              </a:rPr>
              <a:t>and</a:t>
            </a:r>
            <a:r>
              <a:rPr sz="1200" spc="160" dirty="0">
                <a:solidFill>
                  <a:srgbClr val="051D34"/>
                </a:solidFill>
                <a:latin typeface="Calibri"/>
                <a:cs typeface="Calibri"/>
              </a:rPr>
              <a:t> </a:t>
            </a:r>
            <a:r>
              <a:rPr sz="1200" dirty="0">
                <a:solidFill>
                  <a:srgbClr val="051D34"/>
                </a:solidFill>
                <a:latin typeface="Calibri"/>
                <a:cs typeface="Calibri"/>
              </a:rPr>
              <a:t>adjustment</a:t>
            </a:r>
            <a:r>
              <a:rPr sz="1200" spc="160" dirty="0">
                <a:solidFill>
                  <a:srgbClr val="051D34"/>
                </a:solidFill>
                <a:latin typeface="Calibri"/>
                <a:cs typeface="Calibri"/>
              </a:rPr>
              <a:t> </a:t>
            </a:r>
            <a:r>
              <a:rPr sz="1200" dirty="0">
                <a:solidFill>
                  <a:srgbClr val="051D34"/>
                </a:solidFill>
                <a:latin typeface="Calibri"/>
                <a:cs typeface="Calibri"/>
              </a:rPr>
              <a:t>of</a:t>
            </a:r>
            <a:r>
              <a:rPr sz="1200" spc="150" dirty="0">
                <a:solidFill>
                  <a:srgbClr val="051D34"/>
                </a:solidFill>
                <a:latin typeface="Calibri"/>
                <a:cs typeface="Calibri"/>
              </a:rPr>
              <a:t> </a:t>
            </a:r>
            <a:r>
              <a:rPr sz="1200" spc="-25" dirty="0">
                <a:solidFill>
                  <a:srgbClr val="051D34"/>
                </a:solidFill>
                <a:latin typeface="Calibri"/>
                <a:cs typeface="Calibri"/>
              </a:rPr>
              <a:t>the </a:t>
            </a:r>
            <a:r>
              <a:rPr sz="1200" dirty="0">
                <a:solidFill>
                  <a:srgbClr val="051D34"/>
                </a:solidFill>
                <a:latin typeface="Calibri"/>
                <a:cs typeface="Calibri"/>
              </a:rPr>
              <a:t>greenhouse</a:t>
            </a:r>
            <a:r>
              <a:rPr sz="1200" spc="145" dirty="0">
                <a:solidFill>
                  <a:srgbClr val="051D34"/>
                </a:solidFill>
                <a:latin typeface="Calibri"/>
                <a:cs typeface="Calibri"/>
              </a:rPr>
              <a:t> </a:t>
            </a:r>
            <a:r>
              <a:rPr sz="1200" dirty="0">
                <a:solidFill>
                  <a:srgbClr val="051D34"/>
                </a:solidFill>
                <a:latin typeface="Calibri"/>
                <a:cs typeface="Calibri"/>
              </a:rPr>
              <a:t>conditions</a:t>
            </a:r>
            <a:r>
              <a:rPr sz="1200" spc="140" dirty="0">
                <a:solidFill>
                  <a:srgbClr val="051D34"/>
                </a:solidFill>
                <a:latin typeface="Calibri"/>
                <a:cs typeface="Calibri"/>
              </a:rPr>
              <a:t> </a:t>
            </a:r>
            <a:r>
              <a:rPr sz="1200" dirty="0">
                <a:solidFill>
                  <a:srgbClr val="051D34"/>
                </a:solidFill>
                <a:latin typeface="Calibri"/>
                <a:cs typeface="Calibri"/>
              </a:rPr>
              <a:t>proactively.</a:t>
            </a:r>
            <a:r>
              <a:rPr sz="1200" spc="130" dirty="0">
                <a:solidFill>
                  <a:srgbClr val="051D34"/>
                </a:solidFill>
                <a:latin typeface="Calibri"/>
                <a:cs typeface="Calibri"/>
              </a:rPr>
              <a:t> </a:t>
            </a:r>
            <a:r>
              <a:rPr sz="1200" dirty="0">
                <a:solidFill>
                  <a:srgbClr val="051D34"/>
                </a:solidFill>
                <a:latin typeface="Calibri"/>
                <a:cs typeface="Calibri"/>
              </a:rPr>
              <a:t>By</a:t>
            </a:r>
            <a:r>
              <a:rPr sz="1200" spc="-40" dirty="0">
                <a:solidFill>
                  <a:srgbClr val="051D34"/>
                </a:solidFill>
                <a:latin typeface="Calibri"/>
                <a:cs typeface="Calibri"/>
              </a:rPr>
              <a:t> </a:t>
            </a:r>
            <a:r>
              <a:rPr sz="1200" dirty="0">
                <a:solidFill>
                  <a:srgbClr val="051D34"/>
                </a:solidFill>
                <a:latin typeface="Calibri"/>
                <a:cs typeface="Calibri"/>
              </a:rPr>
              <a:t>harnessing</a:t>
            </a:r>
            <a:r>
              <a:rPr sz="1200" spc="100" dirty="0">
                <a:solidFill>
                  <a:srgbClr val="051D34"/>
                </a:solidFill>
                <a:latin typeface="Calibri"/>
                <a:cs typeface="Calibri"/>
              </a:rPr>
              <a:t> </a:t>
            </a:r>
            <a:r>
              <a:rPr sz="1200" spc="-25" dirty="0">
                <a:solidFill>
                  <a:srgbClr val="051D34"/>
                </a:solidFill>
                <a:latin typeface="Calibri"/>
                <a:cs typeface="Calibri"/>
              </a:rPr>
              <a:t>the </a:t>
            </a:r>
            <a:r>
              <a:rPr sz="1200" dirty="0">
                <a:solidFill>
                  <a:srgbClr val="051D34"/>
                </a:solidFill>
                <a:latin typeface="Calibri"/>
                <a:cs typeface="Calibri"/>
              </a:rPr>
              <a:t>power</a:t>
            </a:r>
            <a:r>
              <a:rPr sz="1200" spc="110" dirty="0">
                <a:solidFill>
                  <a:srgbClr val="051D34"/>
                </a:solidFill>
                <a:latin typeface="Calibri"/>
                <a:cs typeface="Calibri"/>
              </a:rPr>
              <a:t> </a:t>
            </a:r>
            <a:r>
              <a:rPr sz="1200" dirty="0">
                <a:solidFill>
                  <a:srgbClr val="051D34"/>
                </a:solidFill>
                <a:latin typeface="Calibri"/>
                <a:cs typeface="Calibri"/>
              </a:rPr>
              <a:t>of</a:t>
            </a:r>
            <a:r>
              <a:rPr sz="1200" spc="114" dirty="0">
                <a:solidFill>
                  <a:srgbClr val="051D34"/>
                </a:solidFill>
                <a:latin typeface="Calibri"/>
                <a:cs typeface="Calibri"/>
              </a:rPr>
              <a:t> </a:t>
            </a:r>
            <a:r>
              <a:rPr sz="1200" dirty="0">
                <a:solidFill>
                  <a:srgbClr val="051D34"/>
                </a:solidFill>
                <a:latin typeface="Calibri"/>
                <a:cs typeface="Calibri"/>
              </a:rPr>
              <a:t>IoT</a:t>
            </a:r>
            <a:r>
              <a:rPr sz="1200" spc="105" dirty="0">
                <a:solidFill>
                  <a:srgbClr val="051D34"/>
                </a:solidFill>
                <a:latin typeface="Calibri"/>
                <a:cs typeface="Calibri"/>
              </a:rPr>
              <a:t> </a:t>
            </a:r>
            <a:r>
              <a:rPr sz="1200" dirty="0">
                <a:solidFill>
                  <a:srgbClr val="051D34"/>
                </a:solidFill>
                <a:latin typeface="Calibri"/>
                <a:cs typeface="Calibri"/>
              </a:rPr>
              <a:t>and</a:t>
            </a:r>
            <a:r>
              <a:rPr sz="1200" spc="114" dirty="0">
                <a:solidFill>
                  <a:srgbClr val="051D34"/>
                </a:solidFill>
                <a:latin typeface="Calibri"/>
                <a:cs typeface="Calibri"/>
              </a:rPr>
              <a:t> </a:t>
            </a:r>
            <a:r>
              <a:rPr sz="1200" dirty="0">
                <a:solidFill>
                  <a:srgbClr val="051D34"/>
                </a:solidFill>
                <a:latin typeface="Calibri"/>
                <a:cs typeface="Calibri"/>
              </a:rPr>
              <a:t>sensor</a:t>
            </a:r>
            <a:r>
              <a:rPr sz="1200" spc="105" dirty="0">
                <a:solidFill>
                  <a:srgbClr val="051D34"/>
                </a:solidFill>
                <a:latin typeface="Calibri"/>
                <a:cs typeface="Calibri"/>
              </a:rPr>
              <a:t> </a:t>
            </a:r>
            <a:r>
              <a:rPr sz="1200" dirty="0">
                <a:solidFill>
                  <a:srgbClr val="051D34"/>
                </a:solidFill>
                <a:latin typeface="Calibri"/>
                <a:cs typeface="Calibri"/>
              </a:rPr>
              <a:t>networks,</a:t>
            </a:r>
            <a:r>
              <a:rPr sz="1200" spc="120" dirty="0">
                <a:solidFill>
                  <a:srgbClr val="051D34"/>
                </a:solidFill>
                <a:latin typeface="Calibri"/>
                <a:cs typeface="Calibri"/>
              </a:rPr>
              <a:t> </a:t>
            </a:r>
            <a:r>
              <a:rPr sz="1200" dirty="0">
                <a:solidFill>
                  <a:srgbClr val="051D34"/>
                </a:solidFill>
                <a:latin typeface="Calibri"/>
                <a:cs typeface="Calibri"/>
              </a:rPr>
              <a:t>we</a:t>
            </a:r>
            <a:r>
              <a:rPr sz="1200" spc="120" dirty="0">
                <a:solidFill>
                  <a:srgbClr val="051D34"/>
                </a:solidFill>
                <a:latin typeface="Calibri"/>
                <a:cs typeface="Calibri"/>
              </a:rPr>
              <a:t> </a:t>
            </a:r>
            <a:r>
              <a:rPr sz="1200" dirty="0">
                <a:solidFill>
                  <a:srgbClr val="051D34"/>
                </a:solidFill>
                <a:latin typeface="Calibri"/>
                <a:cs typeface="Calibri"/>
              </a:rPr>
              <a:t>aim</a:t>
            </a:r>
            <a:r>
              <a:rPr sz="1200" spc="105" dirty="0">
                <a:solidFill>
                  <a:srgbClr val="051D34"/>
                </a:solidFill>
                <a:latin typeface="Calibri"/>
                <a:cs typeface="Calibri"/>
              </a:rPr>
              <a:t> </a:t>
            </a:r>
            <a:r>
              <a:rPr sz="1200" spc="-25" dirty="0">
                <a:solidFill>
                  <a:srgbClr val="051D34"/>
                </a:solidFill>
                <a:latin typeface="Calibri"/>
                <a:cs typeface="Calibri"/>
              </a:rPr>
              <a:t>to </a:t>
            </a:r>
            <a:r>
              <a:rPr sz="1200" dirty="0">
                <a:solidFill>
                  <a:srgbClr val="051D34"/>
                </a:solidFill>
                <a:latin typeface="Calibri"/>
                <a:cs typeface="Calibri"/>
              </a:rPr>
              <a:t>revolutionise</a:t>
            </a:r>
            <a:r>
              <a:rPr sz="1200" spc="-30" dirty="0">
                <a:solidFill>
                  <a:srgbClr val="051D34"/>
                </a:solidFill>
                <a:latin typeface="Calibri"/>
                <a:cs typeface="Calibri"/>
              </a:rPr>
              <a:t> </a:t>
            </a:r>
            <a:r>
              <a:rPr sz="1200" dirty="0">
                <a:solidFill>
                  <a:srgbClr val="051D34"/>
                </a:solidFill>
                <a:latin typeface="Calibri"/>
                <a:cs typeface="Calibri"/>
              </a:rPr>
              <a:t>the</a:t>
            </a:r>
            <a:r>
              <a:rPr sz="1200" spc="-25" dirty="0">
                <a:solidFill>
                  <a:srgbClr val="051D34"/>
                </a:solidFill>
                <a:latin typeface="Calibri"/>
                <a:cs typeface="Calibri"/>
              </a:rPr>
              <a:t> </a:t>
            </a:r>
            <a:r>
              <a:rPr sz="1200" dirty="0">
                <a:solidFill>
                  <a:srgbClr val="051D34"/>
                </a:solidFill>
                <a:latin typeface="Calibri"/>
                <a:cs typeface="Calibri"/>
              </a:rPr>
              <a:t>way</a:t>
            </a:r>
            <a:r>
              <a:rPr sz="1200" spc="-25" dirty="0">
                <a:solidFill>
                  <a:srgbClr val="051D34"/>
                </a:solidFill>
                <a:latin typeface="Calibri"/>
                <a:cs typeface="Calibri"/>
              </a:rPr>
              <a:t> </a:t>
            </a:r>
            <a:r>
              <a:rPr sz="1200" dirty="0">
                <a:solidFill>
                  <a:srgbClr val="051D34"/>
                </a:solidFill>
                <a:latin typeface="Calibri"/>
                <a:cs typeface="Calibri"/>
              </a:rPr>
              <a:t>crops</a:t>
            </a:r>
            <a:r>
              <a:rPr sz="1200" spc="-40" dirty="0">
                <a:solidFill>
                  <a:srgbClr val="051D34"/>
                </a:solidFill>
                <a:latin typeface="Calibri"/>
                <a:cs typeface="Calibri"/>
              </a:rPr>
              <a:t> </a:t>
            </a:r>
            <a:r>
              <a:rPr sz="1200" dirty="0">
                <a:solidFill>
                  <a:srgbClr val="051D34"/>
                </a:solidFill>
                <a:latin typeface="Calibri"/>
                <a:cs typeface="Calibri"/>
              </a:rPr>
              <a:t>are</a:t>
            </a:r>
            <a:r>
              <a:rPr sz="1200" spc="-40" dirty="0">
                <a:solidFill>
                  <a:srgbClr val="051D34"/>
                </a:solidFill>
                <a:latin typeface="Calibri"/>
                <a:cs typeface="Calibri"/>
              </a:rPr>
              <a:t> </a:t>
            </a:r>
            <a:r>
              <a:rPr sz="1200" spc="-10" dirty="0">
                <a:solidFill>
                  <a:srgbClr val="051D34"/>
                </a:solidFill>
                <a:latin typeface="Calibri"/>
                <a:cs typeface="Calibri"/>
              </a:rPr>
              <a:t>grown.</a:t>
            </a:r>
            <a:r>
              <a:rPr lang="en-GB" sz="1200" spc="-10" dirty="0">
                <a:solidFill>
                  <a:srgbClr val="051D34"/>
                </a:solidFill>
                <a:latin typeface="Calibri"/>
                <a:cs typeface="Calibri"/>
              </a:rPr>
              <a:t> </a:t>
            </a:r>
            <a:endParaRPr sz="1200" dirty="0">
              <a:latin typeface="Calibri"/>
              <a:cs typeface="Calibri"/>
            </a:endParaRPr>
          </a:p>
        </p:txBody>
      </p:sp>
      <p:pic>
        <p:nvPicPr>
          <p:cNvPr id="5" name="object 5"/>
          <p:cNvPicPr/>
          <p:nvPr/>
        </p:nvPicPr>
        <p:blipFill>
          <a:blip r:embed="rId3" cstate="print"/>
          <a:stretch>
            <a:fillRect/>
          </a:stretch>
        </p:blipFill>
        <p:spPr>
          <a:xfrm>
            <a:off x="9668140" y="922931"/>
            <a:ext cx="798113" cy="664431"/>
          </a:xfrm>
          <a:prstGeom prst="rect">
            <a:avLst/>
          </a:prstGeom>
        </p:spPr>
      </p:pic>
      <p:sp>
        <p:nvSpPr>
          <p:cNvPr id="6" name="object 6"/>
          <p:cNvSpPr txBox="1"/>
          <p:nvPr/>
        </p:nvSpPr>
        <p:spPr>
          <a:xfrm>
            <a:off x="804151" y="6406451"/>
            <a:ext cx="1104900" cy="175048"/>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888888"/>
                </a:solidFill>
                <a:latin typeface="Calibri"/>
                <a:cs typeface="Calibri"/>
              </a:rPr>
              <a:t>Project CB</a:t>
            </a:r>
            <a:endParaRPr sz="1050" dirty="0">
              <a:latin typeface="Calibri"/>
              <a:cs typeface="Calibri"/>
            </a:endParaRPr>
          </a:p>
        </p:txBody>
      </p:sp>
      <p:sp>
        <p:nvSpPr>
          <p:cNvPr id="7" name="object 7"/>
          <p:cNvSpPr txBox="1"/>
          <p:nvPr/>
        </p:nvSpPr>
        <p:spPr>
          <a:xfrm>
            <a:off x="9725338" y="6406563"/>
            <a:ext cx="161925" cy="186690"/>
          </a:xfrm>
          <a:prstGeom prst="rect">
            <a:avLst/>
          </a:prstGeom>
        </p:spPr>
        <p:txBody>
          <a:bodyPr vert="horz" wrap="square" lIns="0" tIns="13335" rIns="0" bIns="0" rtlCol="0">
            <a:spAutoFit/>
          </a:bodyPr>
          <a:lstStyle/>
          <a:p>
            <a:pPr marL="12700">
              <a:lnSpc>
                <a:spcPct val="100000"/>
              </a:lnSpc>
              <a:spcBef>
                <a:spcPts val="105"/>
              </a:spcBef>
            </a:pPr>
            <a:r>
              <a:rPr sz="1050" spc="-25" dirty="0">
                <a:solidFill>
                  <a:srgbClr val="888888"/>
                </a:solidFill>
                <a:latin typeface="Calibri"/>
                <a:cs typeface="Calibri"/>
              </a:rPr>
              <a:t>15</a:t>
            </a:r>
            <a:endParaRPr sz="1050">
              <a:latin typeface="Calibri"/>
              <a:cs typeface="Calibri"/>
            </a:endParaRPr>
          </a:p>
        </p:txBody>
      </p:sp>
      <p:grpSp>
        <p:nvGrpSpPr>
          <p:cNvPr id="8" name="object 8"/>
          <p:cNvGrpSpPr/>
          <p:nvPr/>
        </p:nvGrpSpPr>
        <p:grpSpPr>
          <a:xfrm>
            <a:off x="9646919" y="6342125"/>
            <a:ext cx="334645" cy="333375"/>
            <a:chOff x="9646919" y="6342125"/>
            <a:chExt cx="334645" cy="333375"/>
          </a:xfrm>
        </p:grpSpPr>
        <p:pic>
          <p:nvPicPr>
            <p:cNvPr id="9" name="object 9"/>
            <p:cNvPicPr/>
            <p:nvPr/>
          </p:nvPicPr>
          <p:blipFill>
            <a:blip r:embed="rId4" cstate="print"/>
            <a:stretch>
              <a:fillRect/>
            </a:stretch>
          </p:blipFill>
          <p:spPr>
            <a:xfrm>
              <a:off x="9646919" y="6342887"/>
              <a:ext cx="333755" cy="332231"/>
            </a:xfrm>
            <a:prstGeom prst="rect">
              <a:avLst/>
            </a:prstGeom>
          </p:spPr>
        </p:pic>
        <p:sp>
          <p:nvSpPr>
            <p:cNvPr id="10" name="object 10"/>
            <p:cNvSpPr/>
            <p:nvPr/>
          </p:nvSpPr>
          <p:spPr>
            <a:xfrm>
              <a:off x="9653015" y="6347459"/>
              <a:ext cx="323215" cy="321945"/>
            </a:xfrm>
            <a:custGeom>
              <a:avLst/>
              <a:gdLst/>
              <a:ahLst/>
              <a:cxnLst/>
              <a:rect l="l" t="t" r="r" b="b"/>
              <a:pathLst>
                <a:path w="323215" h="321945">
                  <a:moveTo>
                    <a:pt x="0" y="161543"/>
                  </a:moveTo>
                  <a:lnTo>
                    <a:pt x="5827" y="118356"/>
                  </a:lnTo>
                  <a:lnTo>
                    <a:pt x="22239" y="79699"/>
                  </a:lnTo>
                  <a:lnTo>
                    <a:pt x="47625" y="47053"/>
                  </a:lnTo>
                  <a:lnTo>
                    <a:pt x="80376" y="21900"/>
                  </a:lnTo>
                  <a:lnTo>
                    <a:pt x="118886" y="5722"/>
                  </a:lnTo>
                  <a:lnTo>
                    <a:pt x="161544" y="0"/>
                  </a:lnTo>
                  <a:lnTo>
                    <a:pt x="204201" y="5722"/>
                  </a:lnTo>
                  <a:lnTo>
                    <a:pt x="242711" y="21900"/>
                  </a:lnTo>
                  <a:lnTo>
                    <a:pt x="275463" y="47053"/>
                  </a:lnTo>
                  <a:lnTo>
                    <a:pt x="300848" y="79699"/>
                  </a:lnTo>
                  <a:lnTo>
                    <a:pt x="317260" y="118356"/>
                  </a:lnTo>
                  <a:lnTo>
                    <a:pt x="323088" y="161543"/>
                  </a:lnTo>
                  <a:lnTo>
                    <a:pt x="314773" y="212128"/>
                  </a:lnTo>
                  <a:lnTo>
                    <a:pt x="291681" y="256056"/>
                  </a:lnTo>
                  <a:lnTo>
                    <a:pt x="256592" y="290693"/>
                  </a:lnTo>
                  <a:lnTo>
                    <a:pt x="212287" y="313407"/>
                  </a:lnTo>
                  <a:lnTo>
                    <a:pt x="161544" y="321563"/>
                  </a:lnTo>
                  <a:lnTo>
                    <a:pt x="110800" y="313407"/>
                  </a:lnTo>
                  <a:lnTo>
                    <a:pt x="66495" y="290693"/>
                  </a:lnTo>
                  <a:lnTo>
                    <a:pt x="31406" y="256056"/>
                  </a:lnTo>
                  <a:lnTo>
                    <a:pt x="8314" y="212128"/>
                  </a:lnTo>
                  <a:lnTo>
                    <a:pt x="0" y="161543"/>
                  </a:lnTo>
                </a:path>
              </a:pathLst>
            </a:custGeom>
            <a:ln w="10668">
              <a:solidFill>
                <a:srgbClr val="162C51"/>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36408" y="1972799"/>
            <a:ext cx="1243583" cy="1242060"/>
          </a:xfrm>
          <a:prstGeom prst="rect">
            <a:avLst/>
          </a:prstGeom>
        </p:spPr>
      </p:pic>
      <p:pic>
        <p:nvPicPr>
          <p:cNvPr id="3" name="object 3"/>
          <p:cNvPicPr/>
          <p:nvPr/>
        </p:nvPicPr>
        <p:blipFill>
          <a:blip r:embed="rId3" cstate="print"/>
          <a:stretch>
            <a:fillRect/>
          </a:stretch>
        </p:blipFill>
        <p:spPr>
          <a:xfrm>
            <a:off x="978747" y="1962978"/>
            <a:ext cx="1245107" cy="1243330"/>
          </a:xfrm>
          <a:prstGeom prst="rect">
            <a:avLst/>
          </a:prstGeom>
        </p:spPr>
      </p:pic>
      <p:sp>
        <p:nvSpPr>
          <p:cNvPr id="4" name="object 4"/>
          <p:cNvSpPr txBox="1"/>
          <p:nvPr/>
        </p:nvSpPr>
        <p:spPr>
          <a:xfrm>
            <a:off x="2753580" y="4149626"/>
            <a:ext cx="1882775" cy="387350"/>
          </a:xfrm>
          <a:prstGeom prst="rect">
            <a:avLst/>
          </a:prstGeom>
        </p:spPr>
        <p:txBody>
          <a:bodyPr vert="horz" wrap="square" lIns="0" tIns="16510" rIns="0" bIns="0" rtlCol="0">
            <a:spAutoFit/>
          </a:bodyPr>
          <a:lstStyle/>
          <a:p>
            <a:pPr marL="12700" marR="5080" algn="just">
              <a:lnSpc>
                <a:spcPts val="950"/>
              </a:lnSpc>
              <a:spcBef>
                <a:spcPts val="130"/>
              </a:spcBef>
            </a:pPr>
            <a:r>
              <a:rPr sz="800" dirty="0">
                <a:latin typeface="Calibri"/>
                <a:cs typeface="Calibri"/>
              </a:rPr>
              <a:t>horticulturist</a:t>
            </a:r>
            <a:r>
              <a:rPr sz="800" spc="204" dirty="0">
                <a:latin typeface="Calibri"/>
                <a:cs typeface="Calibri"/>
              </a:rPr>
              <a:t> </a:t>
            </a:r>
            <a:r>
              <a:rPr sz="800" dirty="0">
                <a:latin typeface="Calibri"/>
                <a:cs typeface="Calibri"/>
              </a:rPr>
              <a:t>and</a:t>
            </a:r>
            <a:r>
              <a:rPr sz="800" spc="210" dirty="0">
                <a:latin typeface="Calibri"/>
                <a:cs typeface="Calibri"/>
              </a:rPr>
              <a:t> </a:t>
            </a:r>
            <a:r>
              <a:rPr sz="800" dirty="0">
                <a:latin typeface="Calibri"/>
                <a:cs typeface="Calibri"/>
              </a:rPr>
              <a:t>vertical</a:t>
            </a:r>
            <a:r>
              <a:rPr sz="800" spc="220" dirty="0">
                <a:latin typeface="Calibri"/>
                <a:cs typeface="Calibri"/>
              </a:rPr>
              <a:t> </a:t>
            </a:r>
            <a:r>
              <a:rPr sz="800" dirty="0">
                <a:latin typeface="Calibri"/>
                <a:cs typeface="Calibri"/>
              </a:rPr>
              <a:t>farming</a:t>
            </a:r>
            <a:r>
              <a:rPr sz="800" spc="204" dirty="0">
                <a:latin typeface="Calibri"/>
                <a:cs typeface="Calibri"/>
              </a:rPr>
              <a:t> </a:t>
            </a:r>
            <a:r>
              <a:rPr sz="800" spc="-10" dirty="0">
                <a:latin typeface="Calibri"/>
                <a:cs typeface="Calibri"/>
              </a:rPr>
              <a:t>pioneer</a:t>
            </a:r>
            <a:r>
              <a:rPr sz="800" spc="500" dirty="0">
                <a:latin typeface="Calibri"/>
                <a:cs typeface="Calibri"/>
              </a:rPr>
              <a:t> </a:t>
            </a:r>
            <a:r>
              <a:rPr sz="800" dirty="0">
                <a:latin typeface="Calibri"/>
                <a:cs typeface="Calibri"/>
              </a:rPr>
              <a:t>with</a:t>
            </a:r>
            <a:r>
              <a:rPr sz="800" spc="295" dirty="0">
                <a:latin typeface="Calibri"/>
                <a:cs typeface="Calibri"/>
              </a:rPr>
              <a:t> </a:t>
            </a:r>
            <a:r>
              <a:rPr sz="800" dirty="0">
                <a:latin typeface="Calibri"/>
                <a:cs typeface="Calibri"/>
              </a:rPr>
              <a:t>over</a:t>
            </a:r>
            <a:r>
              <a:rPr sz="800" spc="295" dirty="0">
                <a:latin typeface="Calibri"/>
                <a:cs typeface="Calibri"/>
              </a:rPr>
              <a:t> </a:t>
            </a:r>
            <a:r>
              <a:rPr sz="800" dirty="0">
                <a:latin typeface="Calibri"/>
                <a:cs typeface="Calibri"/>
              </a:rPr>
              <a:t>40</a:t>
            </a:r>
            <a:r>
              <a:rPr sz="800" spc="290" dirty="0">
                <a:latin typeface="Calibri"/>
                <a:cs typeface="Calibri"/>
              </a:rPr>
              <a:t> </a:t>
            </a:r>
            <a:r>
              <a:rPr sz="800" dirty="0">
                <a:latin typeface="Calibri"/>
                <a:cs typeface="Calibri"/>
              </a:rPr>
              <a:t>years</a:t>
            </a:r>
            <a:r>
              <a:rPr sz="800" spc="285" dirty="0">
                <a:latin typeface="Calibri"/>
                <a:cs typeface="Calibri"/>
              </a:rPr>
              <a:t> </a:t>
            </a:r>
            <a:r>
              <a:rPr sz="800" dirty="0">
                <a:latin typeface="Calibri"/>
                <a:cs typeface="Calibri"/>
              </a:rPr>
              <a:t>of</a:t>
            </a:r>
            <a:r>
              <a:rPr sz="800" spc="290" dirty="0">
                <a:latin typeface="Calibri"/>
                <a:cs typeface="Calibri"/>
              </a:rPr>
              <a:t> </a:t>
            </a:r>
            <a:r>
              <a:rPr sz="800" dirty="0">
                <a:latin typeface="Calibri"/>
                <a:cs typeface="Calibri"/>
              </a:rPr>
              <a:t>experience.</a:t>
            </a:r>
            <a:r>
              <a:rPr sz="800" spc="300" dirty="0">
                <a:latin typeface="Calibri"/>
                <a:cs typeface="Calibri"/>
              </a:rPr>
              <a:t> </a:t>
            </a:r>
            <a:r>
              <a:rPr sz="800" spc="-20" dirty="0">
                <a:latin typeface="Calibri"/>
                <a:cs typeface="Calibri"/>
              </a:rPr>
              <a:t>From</a:t>
            </a:r>
            <a:r>
              <a:rPr sz="800" spc="500" dirty="0">
                <a:latin typeface="Calibri"/>
                <a:cs typeface="Calibri"/>
              </a:rPr>
              <a:t> </a:t>
            </a:r>
            <a:r>
              <a:rPr sz="800" dirty="0">
                <a:latin typeface="Calibri"/>
                <a:cs typeface="Calibri"/>
              </a:rPr>
              <a:t>greenhouse</a:t>
            </a:r>
            <a:r>
              <a:rPr sz="800" spc="95" dirty="0">
                <a:latin typeface="Calibri"/>
                <a:cs typeface="Calibri"/>
              </a:rPr>
              <a:t> </a:t>
            </a:r>
            <a:r>
              <a:rPr sz="800" dirty="0">
                <a:latin typeface="Calibri"/>
                <a:cs typeface="Calibri"/>
              </a:rPr>
              <a:t>to</a:t>
            </a:r>
            <a:r>
              <a:rPr sz="800" spc="95" dirty="0">
                <a:latin typeface="Calibri"/>
                <a:cs typeface="Calibri"/>
              </a:rPr>
              <a:t> </a:t>
            </a:r>
            <a:r>
              <a:rPr sz="800" dirty="0">
                <a:latin typeface="Calibri"/>
                <a:cs typeface="Calibri"/>
              </a:rPr>
              <a:t>warehouse,</a:t>
            </a:r>
            <a:r>
              <a:rPr sz="800" spc="100" dirty="0">
                <a:latin typeface="Calibri"/>
                <a:cs typeface="Calibri"/>
              </a:rPr>
              <a:t> </a:t>
            </a:r>
            <a:r>
              <a:rPr sz="800" dirty="0">
                <a:latin typeface="Calibri"/>
                <a:cs typeface="Calibri"/>
              </a:rPr>
              <a:t>he</a:t>
            </a:r>
            <a:r>
              <a:rPr sz="800" spc="105" dirty="0">
                <a:latin typeface="Calibri"/>
                <a:cs typeface="Calibri"/>
              </a:rPr>
              <a:t> </a:t>
            </a:r>
            <a:r>
              <a:rPr sz="800" dirty="0">
                <a:latin typeface="Calibri"/>
                <a:cs typeface="Calibri"/>
              </a:rPr>
              <a:t>has</a:t>
            </a:r>
            <a:r>
              <a:rPr sz="800" spc="110" dirty="0">
                <a:latin typeface="Calibri"/>
                <a:cs typeface="Calibri"/>
              </a:rPr>
              <a:t> </a:t>
            </a:r>
            <a:r>
              <a:rPr sz="800" spc="-10" dirty="0">
                <a:latin typeface="Calibri"/>
                <a:cs typeface="Calibri"/>
              </a:rPr>
              <a:t>supplied</a:t>
            </a:r>
            <a:endParaRPr sz="800">
              <a:latin typeface="Calibri"/>
              <a:cs typeface="Calibri"/>
            </a:endParaRPr>
          </a:p>
        </p:txBody>
      </p:sp>
      <p:sp>
        <p:nvSpPr>
          <p:cNvPr id="5" name="object 5"/>
          <p:cNvSpPr txBox="1"/>
          <p:nvPr/>
        </p:nvSpPr>
        <p:spPr>
          <a:xfrm>
            <a:off x="2753580" y="4509730"/>
            <a:ext cx="1882139" cy="146685"/>
          </a:xfrm>
          <a:prstGeom prst="rect">
            <a:avLst/>
          </a:prstGeom>
        </p:spPr>
        <p:txBody>
          <a:bodyPr vert="horz" wrap="square" lIns="0" tIns="11430" rIns="0" bIns="0" rtlCol="0">
            <a:spAutoFit/>
          </a:bodyPr>
          <a:lstStyle/>
          <a:p>
            <a:pPr marL="12700">
              <a:lnSpc>
                <a:spcPct val="100000"/>
              </a:lnSpc>
              <a:spcBef>
                <a:spcPts val="90"/>
              </a:spcBef>
              <a:tabLst>
                <a:tab pos="379095" algn="l"/>
                <a:tab pos="1190625" algn="l"/>
              </a:tabLst>
            </a:pPr>
            <a:r>
              <a:rPr sz="800" spc="-25" dirty="0">
                <a:latin typeface="Calibri"/>
                <a:cs typeface="Calibri"/>
              </a:rPr>
              <a:t>top</a:t>
            </a:r>
            <a:r>
              <a:rPr sz="800" dirty="0">
                <a:latin typeface="Calibri"/>
                <a:cs typeface="Calibri"/>
              </a:rPr>
              <a:t>	</a:t>
            </a:r>
            <a:r>
              <a:rPr sz="800" spc="-10" dirty="0">
                <a:latin typeface="Calibri"/>
                <a:cs typeface="Calibri"/>
              </a:rPr>
              <a:t>supermarkets,</a:t>
            </a:r>
            <a:r>
              <a:rPr sz="800" dirty="0">
                <a:latin typeface="Calibri"/>
                <a:cs typeface="Calibri"/>
              </a:rPr>
              <a:t>	</a:t>
            </a:r>
            <a:r>
              <a:rPr sz="800" spc="-10" dirty="0">
                <a:latin typeface="Calibri"/>
                <a:cs typeface="Calibri"/>
              </a:rPr>
              <a:t>Michelin-starred</a:t>
            </a:r>
            <a:endParaRPr sz="800">
              <a:latin typeface="Calibri"/>
              <a:cs typeface="Calibri"/>
            </a:endParaRPr>
          </a:p>
        </p:txBody>
      </p:sp>
      <p:sp>
        <p:nvSpPr>
          <p:cNvPr id="6" name="object 6"/>
          <p:cNvSpPr txBox="1"/>
          <p:nvPr/>
        </p:nvSpPr>
        <p:spPr>
          <a:xfrm>
            <a:off x="2602519" y="4630266"/>
            <a:ext cx="2034539" cy="1832610"/>
          </a:xfrm>
          <a:prstGeom prst="rect">
            <a:avLst/>
          </a:prstGeom>
        </p:spPr>
        <p:txBody>
          <a:bodyPr vert="horz" wrap="square" lIns="0" tIns="16510" rIns="0" bIns="0" rtlCol="0">
            <a:spAutoFit/>
          </a:bodyPr>
          <a:lstStyle/>
          <a:p>
            <a:pPr marL="163195" marR="6350" algn="just">
              <a:lnSpc>
                <a:spcPts val="950"/>
              </a:lnSpc>
              <a:spcBef>
                <a:spcPts val="130"/>
              </a:spcBef>
            </a:pPr>
            <a:r>
              <a:rPr sz="800" dirty="0">
                <a:latin typeface="Calibri"/>
                <a:cs typeface="Calibri"/>
              </a:rPr>
              <a:t>restaurants,</a:t>
            </a:r>
            <a:r>
              <a:rPr sz="800" spc="185" dirty="0">
                <a:latin typeface="Calibri"/>
                <a:cs typeface="Calibri"/>
              </a:rPr>
              <a:t> </a:t>
            </a:r>
            <a:r>
              <a:rPr sz="800" dirty="0">
                <a:latin typeface="Calibri"/>
                <a:cs typeface="Calibri"/>
              </a:rPr>
              <a:t>and</a:t>
            </a:r>
            <a:r>
              <a:rPr sz="800" spc="210" dirty="0">
                <a:latin typeface="Calibri"/>
                <a:cs typeface="Calibri"/>
              </a:rPr>
              <a:t> </a:t>
            </a:r>
            <a:r>
              <a:rPr sz="800" dirty="0">
                <a:latin typeface="Calibri"/>
                <a:cs typeface="Calibri"/>
              </a:rPr>
              <a:t>chefs</a:t>
            </a:r>
            <a:r>
              <a:rPr sz="800" spc="204" dirty="0">
                <a:latin typeface="Calibri"/>
                <a:cs typeface="Calibri"/>
              </a:rPr>
              <a:t> </a:t>
            </a:r>
            <a:r>
              <a:rPr sz="800" dirty="0">
                <a:latin typeface="Calibri"/>
                <a:cs typeface="Calibri"/>
              </a:rPr>
              <a:t>across</a:t>
            </a:r>
            <a:r>
              <a:rPr sz="800" spc="210" dirty="0">
                <a:latin typeface="Calibri"/>
                <a:cs typeface="Calibri"/>
              </a:rPr>
              <a:t> </a:t>
            </a:r>
            <a:r>
              <a:rPr sz="800" dirty="0">
                <a:latin typeface="Calibri"/>
                <a:cs typeface="Calibri"/>
              </a:rPr>
              <a:t>the</a:t>
            </a:r>
            <a:r>
              <a:rPr sz="800" spc="210" dirty="0">
                <a:latin typeface="Calibri"/>
                <a:cs typeface="Calibri"/>
              </a:rPr>
              <a:t> </a:t>
            </a:r>
            <a:r>
              <a:rPr sz="800" dirty="0">
                <a:latin typeface="Calibri"/>
                <a:cs typeface="Calibri"/>
              </a:rPr>
              <a:t>UK</a:t>
            </a:r>
            <a:r>
              <a:rPr sz="800" spc="210" dirty="0">
                <a:latin typeface="Calibri"/>
                <a:cs typeface="Calibri"/>
              </a:rPr>
              <a:t> </a:t>
            </a:r>
            <a:r>
              <a:rPr sz="800" spc="-25" dirty="0">
                <a:latin typeface="Calibri"/>
                <a:cs typeface="Calibri"/>
              </a:rPr>
              <a:t>and</a:t>
            </a:r>
            <a:r>
              <a:rPr sz="800" spc="500" dirty="0">
                <a:latin typeface="Calibri"/>
                <a:cs typeface="Calibri"/>
              </a:rPr>
              <a:t> </a:t>
            </a:r>
            <a:r>
              <a:rPr sz="800" spc="-10" dirty="0">
                <a:latin typeface="Calibri"/>
                <a:cs typeface="Calibri"/>
              </a:rPr>
              <a:t>Dubai.</a:t>
            </a:r>
            <a:endParaRPr sz="800">
              <a:latin typeface="Calibri"/>
              <a:cs typeface="Calibri"/>
            </a:endParaRPr>
          </a:p>
          <a:p>
            <a:pPr marL="164465" indent="-151765" algn="just">
              <a:lnSpc>
                <a:spcPts val="915"/>
              </a:lnSpc>
              <a:buFont typeface="Arial"/>
              <a:buChar char="•"/>
              <a:tabLst>
                <a:tab pos="164465" algn="l"/>
              </a:tabLst>
            </a:pPr>
            <a:r>
              <a:rPr sz="800" dirty="0">
                <a:latin typeface="Calibri"/>
                <a:cs typeface="Calibri"/>
              </a:rPr>
              <a:t>A</a:t>
            </a:r>
            <a:r>
              <a:rPr sz="800" spc="235" dirty="0">
                <a:latin typeface="Calibri"/>
                <a:cs typeface="Calibri"/>
              </a:rPr>
              <a:t> </a:t>
            </a:r>
            <a:r>
              <a:rPr sz="800" dirty="0">
                <a:latin typeface="Calibri"/>
                <a:cs typeface="Calibri"/>
              </a:rPr>
              <a:t>serial</a:t>
            </a:r>
            <a:r>
              <a:rPr sz="800" spc="220" dirty="0">
                <a:latin typeface="Calibri"/>
                <a:cs typeface="Calibri"/>
              </a:rPr>
              <a:t> </a:t>
            </a:r>
            <a:r>
              <a:rPr sz="800" dirty="0">
                <a:latin typeface="Calibri"/>
                <a:cs typeface="Calibri"/>
              </a:rPr>
              <a:t>entrepreneur,</a:t>
            </a:r>
            <a:r>
              <a:rPr sz="800" spc="235" dirty="0">
                <a:latin typeface="Calibri"/>
                <a:cs typeface="Calibri"/>
              </a:rPr>
              <a:t> </a:t>
            </a:r>
            <a:r>
              <a:rPr sz="800" dirty="0">
                <a:latin typeface="Calibri"/>
                <a:cs typeface="Calibri"/>
              </a:rPr>
              <a:t>Grahame</a:t>
            </a:r>
            <a:r>
              <a:rPr sz="800" spc="229" dirty="0">
                <a:latin typeface="Calibri"/>
                <a:cs typeface="Calibri"/>
              </a:rPr>
              <a:t> </a:t>
            </a:r>
            <a:r>
              <a:rPr sz="800" dirty="0">
                <a:latin typeface="Calibri"/>
                <a:cs typeface="Calibri"/>
              </a:rPr>
              <a:t>has</a:t>
            </a:r>
            <a:r>
              <a:rPr sz="800" spc="229" dirty="0">
                <a:latin typeface="Calibri"/>
                <a:cs typeface="Calibri"/>
              </a:rPr>
              <a:t> </a:t>
            </a:r>
            <a:r>
              <a:rPr sz="800" spc="-20" dirty="0">
                <a:latin typeface="Calibri"/>
                <a:cs typeface="Calibri"/>
              </a:rPr>
              <a:t>built</a:t>
            </a:r>
            <a:endParaRPr sz="800">
              <a:latin typeface="Calibri"/>
              <a:cs typeface="Calibri"/>
            </a:endParaRPr>
          </a:p>
          <a:p>
            <a:pPr marL="163195" marR="5080" algn="just">
              <a:lnSpc>
                <a:spcPct val="98700"/>
              </a:lnSpc>
              <a:spcBef>
                <a:spcPts val="10"/>
              </a:spcBef>
            </a:pPr>
            <a:r>
              <a:rPr sz="800" dirty="0">
                <a:latin typeface="Calibri"/>
                <a:cs typeface="Calibri"/>
              </a:rPr>
              <a:t>multiple</a:t>
            </a:r>
            <a:r>
              <a:rPr sz="800" spc="15" dirty="0">
                <a:latin typeface="Calibri"/>
                <a:cs typeface="Calibri"/>
              </a:rPr>
              <a:t> </a:t>
            </a:r>
            <a:r>
              <a:rPr sz="800" spc="-10" dirty="0">
                <a:latin typeface="Calibri"/>
                <a:cs typeface="Calibri"/>
              </a:rPr>
              <a:t>cutting-</a:t>
            </a:r>
            <a:r>
              <a:rPr sz="800" dirty="0">
                <a:latin typeface="Calibri"/>
                <a:cs typeface="Calibri"/>
              </a:rPr>
              <a:t>edge</a:t>
            </a:r>
            <a:r>
              <a:rPr sz="800" spc="30" dirty="0">
                <a:latin typeface="Calibri"/>
                <a:cs typeface="Calibri"/>
              </a:rPr>
              <a:t> </a:t>
            </a:r>
            <a:r>
              <a:rPr sz="800" dirty="0">
                <a:latin typeface="Calibri"/>
                <a:cs typeface="Calibri"/>
              </a:rPr>
              <a:t>vertical</a:t>
            </a:r>
            <a:r>
              <a:rPr sz="800" spc="20" dirty="0">
                <a:latin typeface="Calibri"/>
                <a:cs typeface="Calibri"/>
              </a:rPr>
              <a:t> </a:t>
            </a:r>
            <a:r>
              <a:rPr sz="800" dirty="0">
                <a:latin typeface="Calibri"/>
                <a:cs typeface="Calibri"/>
              </a:rPr>
              <a:t>farms</a:t>
            </a:r>
            <a:r>
              <a:rPr sz="800" spc="20" dirty="0">
                <a:latin typeface="Calibri"/>
                <a:cs typeface="Calibri"/>
              </a:rPr>
              <a:t> </a:t>
            </a:r>
            <a:r>
              <a:rPr sz="800" spc="-10" dirty="0">
                <a:latin typeface="Calibri"/>
                <a:cs typeface="Calibri"/>
              </a:rPr>
              <a:t>globally.</a:t>
            </a:r>
            <a:r>
              <a:rPr sz="800" spc="500" dirty="0">
                <a:latin typeface="Calibri"/>
                <a:cs typeface="Calibri"/>
              </a:rPr>
              <a:t> </a:t>
            </a:r>
            <a:r>
              <a:rPr sz="800" dirty="0">
                <a:latin typeface="Calibri"/>
                <a:cs typeface="Calibri"/>
              </a:rPr>
              <a:t>In</a:t>
            </a:r>
            <a:r>
              <a:rPr sz="800" spc="415" dirty="0">
                <a:latin typeface="Calibri"/>
                <a:cs typeface="Calibri"/>
              </a:rPr>
              <a:t> </a:t>
            </a:r>
            <a:r>
              <a:rPr sz="800" dirty="0">
                <a:latin typeface="Calibri"/>
                <a:cs typeface="Calibri"/>
              </a:rPr>
              <a:t>2008</a:t>
            </a:r>
            <a:r>
              <a:rPr sz="800" spc="400" dirty="0">
                <a:latin typeface="Calibri"/>
                <a:cs typeface="Calibri"/>
              </a:rPr>
              <a:t> </a:t>
            </a:r>
            <a:r>
              <a:rPr sz="800" dirty="0">
                <a:latin typeface="Calibri"/>
                <a:cs typeface="Calibri"/>
              </a:rPr>
              <a:t>Grahame</a:t>
            </a:r>
            <a:r>
              <a:rPr sz="800" spc="405" dirty="0">
                <a:latin typeface="Calibri"/>
                <a:cs typeface="Calibri"/>
              </a:rPr>
              <a:t> </a:t>
            </a:r>
            <a:r>
              <a:rPr sz="800" dirty="0">
                <a:latin typeface="Calibri"/>
                <a:cs typeface="Calibri"/>
              </a:rPr>
              <a:t>constructed</a:t>
            </a:r>
            <a:r>
              <a:rPr sz="800" spc="415" dirty="0">
                <a:latin typeface="Calibri"/>
                <a:cs typeface="Calibri"/>
              </a:rPr>
              <a:t> </a:t>
            </a:r>
            <a:r>
              <a:rPr sz="800" dirty="0">
                <a:latin typeface="Calibri"/>
                <a:cs typeface="Calibri"/>
              </a:rPr>
              <a:t>the</a:t>
            </a:r>
            <a:r>
              <a:rPr sz="800" spc="420" dirty="0">
                <a:latin typeface="Calibri"/>
                <a:cs typeface="Calibri"/>
              </a:rPr>
              <a:t> </a:t>
            </a:r>
            <a:r>
              <a:rPr sz="800" spc="-20" dirty="0">
                <a:latin typeface="Calibri"/>
                <a:cs typeface="Calibri"/>
              </a:rPr>
              <a:t>first</a:t>
            </a:r>
            <a:r>
              <a:rPr sz="800" spc="500" dirty="0">
                <a:latin typeface="Calibri"/>
                <a:cs typeface="Calibri"/>
              </a:rPr>
              <a:t> </a:t>
            </a:r>
            <a:r>
              <a:rPr sz="800" dirty="0">
                <a:latin typeface="Calibri"/>
                <a:cs typeface="Calibri"/>
              </a:rPr>
              <a:t>automated</a:t>
            </a:r>
            <a:r>
              <a:rPr sz="800" spc="35" dirty="0">
                <a:latin typeface="Calibri"/>
                <a:cs typeface="Calibri"/>
              </a:rPr>
              <a:t> </a:t>
            </a:r>
            <a:r>
              <a:rPr sz="800" dirty="0">
                <a:latin typeface="Calibri"/>
                <a:cs typeface="Calibri"/>
              </a:rPr>
              <a:t>vertical</a:t>
            </a:r>
            <a:r>
              <a:rPr sz="800" spc="40" dirty="0">
                <a:latin typeface="Calibri"/>
                <a:cs typeface="Calibri"/>
              </a:rPr>
              <a:t> </a:t>
            </a:r>
            <a:r>
              <a:rPr sz="800" dirty="0">
                <a:latin typeface="Calibri"/>
                <a:cs typeface="Calibri"/>
              </a:rPr>
              <a:t>farm</a:t>
            </a:r>
            <a:r>
              <a:rPr sz="800" spc="40" dirty="0">
                <a:latin typeface="Calibri"/>
                <a:cs typeface="Calibri"/>
              </a:rPr>
              <a:t> </a:t>
            </a:r>
            <a:r>
              <a:rPr sz="800" dirty="0">
                <a:latin typeface="Calibri"/>
                <a:cs typeface="Calibri"/>
              </a:rPr>
              <a:t>in</a:t>
            </a:r>
            <a:r>
              <a:rPr sz="800" spc="45" dirty="0">
                <a:latin typeface="Calibri"/>
                <a:cs typeface="Calibri"/>
              </a:rPr>
              <a:t> </a:t>
            </a:r>
            <a:r>
              <a:rPr sz="800" dirty="0">
                <a:latin typeface="Calibri"/>
                <a:cs typeface="Calibri"/>
              </a:rPr>
              <a:t>the</a:t>
            </a:r>
            <a:r>
              <a:rPr sz="800" spc="40" dirty="0">
                <a:latin typeface="Calibri"/>
                <a:cs typeface="Calibri"/>
              </a:rPr>
              <a:t> </a:t>
            </a:r>
            <a:r>
              <a:rPr sz="800" dirty="0">
                <a:latin typeface="Calibri"/>
                <a:cs typeface="Calibri"/>
              </a:rPr>
              <a:t>UK,</a:t>
            </a:r>
            <a:r>
              <a:rPr sz="800" spc="30" dirty="0">
                <a:latin typeface="Calibri"/>
                <a:cs typeface="Calibri"/>
              </a:rPr>
              <a:t> </a:t>
            </a:r>
            <a:r>
              <a:rPr sz="800" spc="-10" dirty="0">
                <a:latin typeface="Calibri"/>
                <a:cs typeface="Calibri"/>
              </a:rPr>
              <a:t>followed</a:t>
            </a:r>
            <a:r>
              <a:rPr sz="800" spc="500" dirty="0">
                <a:latin typeface="Calibri"/>
                <a:cs typeface="Calibri"/>
              </a:rPr>
              <a:t> </a:t>
            </a:r>
            <a:r>
              <a:rPr sz="800" dirty="0">
                <a:latin typeface="Calibri"/>
                <a:cs typeface="Calibri"/>
              </a:rPr>
              <a:t>by</a:t>
            </a:r>
            <a:r>
              <a:rPr sz="800" spc="80" dirty="0">
                <a:latin typeface="Calibri"/>
                <a:cs typeface="Calibri"/>
              </a:rPr>
              <a:t> </a:t>
            </a:r>
            <a:r>
              <a:rPr sz="800" dirty="0">
                <a:latin typeface="Calibri"/>
                <a:cs typeface="Calibri"/>
              </a:rPr>
              <a:t>similar</a:t>
            </a:r>
            <a:r>
              <a:rPr sz="800" spc="75" dirty="0">
                <a:latin typeface="Calibri"/>
                <a:cs typeface="Calibri"/>
              </a:rPr>
              <a:t> </a:t>
            </a:r>
            <a:r>
              <a:rPr sz="800" dirty="0">
                <a:latin typeface="Calibri"/>
                <a:cs typeface="Calibri"/>
              </a:rPr>
              <a:t>projects</a:t>
            </a:r>
            <a:r>
              <a:rPr sz="800" spc="80" dirty="0">
                <a:latin typeface="Calibri"/>
                <a:cs typeface="Calibri"/>
              </a:rPr>
              <a:t> </a:t>
            </a:r>
            <a:r>
              <a:rPr sz="800" dirty="0">
                <a:latin typeface="Calibri"/>
                <a:cs typeface="Calibri"/>
              </a:rPr>
              <a:t>in</a:t>
            </a:r>
            <a:r>
              <a:rPr sz="800" spc="75" dirty="0">
                <a:latin typeface="Calibri"/>
                <a:cs typeface="Calibri"/>
              </a:rPr>
              <a:t> </a:t>
            </a:r>
            <a:r>
              <a:rPr sz="800" dirty="0">
                <a:latin typeface="Calibri"/>
                <a:cs typeface="Calibri"/>
              </a:rPr>
              <a:t>Kentucky,</a:t>
            </a:r>
            <a:r>
              <a:rPr sz="800" spc="75" dirty="0">
                <a:latin typeface="Calibri"/>
                <a:cs typeface="Calibri"/>
              </a:rPr>
              <a:t> </a:t>
            </a:r>
            <a:r>
              <a:rPr sz="800" dirty="0">
                <a:latin typeface="Calibri"/>
                <a:cs typeface="Calibri"/>
              </a:rPr>
              <a:t>Hong</a:t>
            </a:r>
            <a:r>
              <a:rPr sz="800" spc="80" dirty="0">
                <a:latin typeface="Calibri"/>
                <a:cs typeface="Calibri"/>
              </a:rPr>
              <a:t> </a:t>
            </a:r>
            <a:r>
              <a:rPr sz="800" spc="-10" dirty="0">
                <a:latin typeface="Calibri"/>
                <a:cs typeface="Calibri"/>
              </a:rPr>
              <a:t>Kong,</a:t>
            </a:r>
            <a:r>
              <a:rPr sz="800" spc="500" dirty="0">
                <a:latin typeface="Calibri"/>
                <a:cs typeface="Calibri"/>
              </a:rPr>
              <a:t> </a:t>
            </a:r>
            <a:r>
              <a:rPr sz="800" dirty="0">
                <a:latin typeface="Calibri"/>
                <a:cs typeface="Calibri"/>
              </a:rPr>
              <a:t>and</a:t>
            </a:r>
            <a:r>
              <a:rPr sz="800" spc="20" dirty="0">
                <a:latin typeface="Calibri"/>
                <a:cs typeface="Calibri"/>
              </a:rPr>
              <a:t> </a:t>
            </a:r>
            <a:r>
              <a:rPr sz="800" dirty="0">
                <a:latin typeface="Calibri"/>
                <a:cs typeface="Calibri"/>
              </a:rPr>
              <a:t>Bahrain,</a:t>
            </a:r>
            <a:r>
              <a:rPr sz="800" spc="25" dirty="0">
                <a:latin typeface="Calibri"/>
                <a:cs typeface="Calibri"/>
              </a:rPr>
              <a:t> </a:t>
            </a:r>
            <a:r>
              <a:rPr sz="800" dirty="0">
                <a:latin typeface="Calibri"/>
                <a:cs typeface="Calibri"/>
              </a:rPr>
              <a:t>where</a:t>
            </a:r>
            <a:r>
              <a:rPr sz="800" spc="20" dirty="0">
                <a:latin typeface="Calibri"/>
                <a:cs typeface="Calibri"/>
              </a:rPr>
              <a:t> </a:t>
            </a:r>
            <a:r>
              <a:rPr sz="800" dirty="0">
                <a:latin typeface="Calibri"/>
                <a:cs typeface="Calibri"/>
              </a:rPr>
              <a:t>he</a:t>
            </a:r>
            <a:r>
              <a:rPr sz="800" spc="20" dirty="0">
                <a:latin typeface="Calibri"/>
                <a:cs typeface="Calibri"/>
              </a:rPr>
              <a:t> </a:t>
            </a:r>
            <a:r>
              <a:rPr sz="800" dirty="0">
                <a:latin typeface="Calibri"/>
                <a:cs typeface="Calibri"/>
              </a:rPr>
              <a:t>built</a:t>
            </a:r>
            <a:r>
              <a:rPr sz="800" spc="30" dirty="0">
                <a:latin typeface="Calibri"/>
                <a:cs typeface="Calibri"/>
              </a:rPr>
              <a:t> </a:t>
            </a:r>
            <a:r>
              <a:rPr sz="800" dirty="0">
                <a:latin typeface="Calibri"/>
                <a:cs typeface="Calibri"/>
              </a:rPr>
              <a:t>the</a:t>
            </a:r>
            <a:r>
              <a:rPr sz="800" spc="25" dirty="0">
                <a:latin typeface="Calibri"/>
                <a:cs typeface="Calibri"/>
              </a:rPr>
              <a:t> </a:t>
            </a:r>
            <a:r>
              <a:rPr sz="800" dirty="0">
                <a:latin typeface="Calibri"/>
                <a:cs typeface="Calibri"/>
              </a:rPr>
              <a:t>first</a:t>
            </a:r>
            <a:r>
              <a:rPr sz="800" spc="15" dirty="0">
                <a:latin typeface="Calibri"/>
                <a:cs typeface="Calibri"/>
              </a:rPr>
              <a:t> </a:t>
            </a:r>
            <a:r>
              <a:rPr sz="800" spc="-10" dirty="0">
                <a:latin typeface="Calibri"/>
                <a:cs typeface="Calibri"/>
              </a:rPr>
              <a:t>vertical</a:t>
            </a:r>
            <a:r>
              <a:rPr sz="800" spc="500" dirty="0">
                <a:latin typeface="Calibri"/>
                <a:cs typeface="Calibri"/>
              </a:rPr>
              <a:t> </a:t>
            </a:r>
            <a:r>
              <a:rPr sz="800" dirty="0">
                <a:latin typeface="Calibri"/>
                <a:cs typeface="Calibri"/>
              </a:rPr>
              <a:t>farm</a:t>
            </a:r>
            <a:r>
              <a:rPr sz="800" spc="25" dirty="0">
                <a:latin typeface="Calibri"/>
                <a:cs typeface="Calibri"/>
              </a:rPr>
              <a:t> </a:t>
            </a:r>
            <a:r>
              <a:rPr sz="800" dirty="0">
                <a:latin typeface="Calibri"/>
                <a:cs typeface="Calibri"/>
              </a:rPr>
              <a:t>for</a:t>
            </a:r>
            <a:r>
              <a:rPr sz="800" spc="15" dirty="0">
                <a:latin typeface="Calibri"/>
                <a:cs typeface="Calibri"/>
              </a:rPr>
              <a:t> </a:t>
            </a:r>
            <a:r>
              <a:rPr sz="800" dirty="0">
                <a:latin typeface="Calibri"/>
                <a:cs typeface="Calibri"/>
              </a:rPr>
              <a:t>the</a:t>
            </a:r>
            <a:r>
              <a:rPr sz="800" spc="15" dirty="0">
                <a:latin typeface="Calibri"/>
                <a:cs typeface="Calibri"/>
              </a:rPr>
              <a:t> </a:t>
            </a:r>
            <a:r>
              <a:rPr sz="800" dirty="0">
                <a:latin typeface="Calibri"/>
                <a:cs typeface="Calibri"/>
              </a:rPr>
              <a:t>Royal</a:t>
            </a:r>
            <a:r>
              <a:rPr sz="800" spc="20" dirty="0">
                <a:latin typeface="Calibri"/>
                <a:cs typeface="Calibri"/>
              </a:rPr>
              <a:t> </a:t>
            </a:r>
            <a:r>
              <a:rPr sz="800" dirty="0">
                <a:latin typeface="Calibri"/>
                <a:cs typeface="Calibri"/>
              </a:rPr>
              <a:t>Family</a:t>
            </a:r>
            <a:r>
              <a:rPr sz="800" spc="20" dirty="0">
                <a:latin typeface="Calibri"/>
                <a:cs typeface="Calibri"/>
              </a:rPr>
              <a:t> </a:t>
            </a:r>
            <a:r>
              <a:rPr sz="800" dirty="0">
                <a:latin typeface="Calibri"/>
                <a:cs typeface="Calibri"/>
              </a:rPr>
              <a:t>of</a:t>
            </a:r>
            <a:r>
              <a:rPr sz="800" spc="5" dirty="0">
                <a:latin typeface="Calibri"/>
                <a:cs typeface="Calibri"/>
              </a:rPr>
              <a:t> </a:t>
            </a:r>
            <a:r>
              <a:rPr sz="800" spc="-10" dirty="0">
                <a:latin typeface="Calibri"/>
                <a:cs typeface="Calibri"/>
              </a:rPr>
              <a:t>Bahrain.</a:t>
            </a:r>
            <a:r>
              <a:rPr sz="800" spc="10" dirty="0">
                <a:latin typeface="Calibri"/>
                <a:cs typeface="Calibri"/>
              </a:rPr>
              <a:t> </a:t>
            </a:r>
            <a:r>
              <a:rPr sz="800" dirty="0">
                <a:latin typeface="Calibri"/>
                <a:cs typeface="Calibri"/>
              </a:rPr>
              <a:t>As</a:t>
            </a:r>
            <a:r>
              <a:rPr sz="800" spc="20" dirty="0">
                <a:latin typeface="Calibri"/>
                <a:cs typeface="Calibri"/>
              </a:rPr>
              <a:t> </a:t>
            </a:r>
            <a:r>
              <a:rPr sz="800" spc="-25" dirty="0">
                <a:latin typeface="Calibri"/>
                <a:cs typeface="Calibri"/>
              </a:rPr>
              <a:t>CEO</a:t>
            </a:r>
            <a:r>
              <a:rPr sz="800" spc="500" dirty="0">
                <a:latin typeface="Calibri"/>
                <a:cs typeface="Calibri"/>
              </a:rPr>
              <a:t> </a:t>
            </a:r>
            <a:r>
              <a:rPr sz="800" dirty="0">
                <a:latin typeface="Calibri"/>
                <a:cs typeface="Calibri"/>
              </a:rPr>
              <a:t>of</a:t>
            </a:r>
            <a:r>
              <a:rPr sz="800" spc="114" dirty="0">
                <a:latin typeface="Calibri"/>
                <a:cs typeface="Calibri"/>
              </a:rPr>
              <a:t> </a:t>
            </a:r>
            <a:r>
              <a:rPr sz="800" dirty="0">
                <a:latin typeface="Calibri"/>
                <a:cs typeface="Calibri"/>
              </a:rPr>
              <a:t>UNS</a:t>
            </a:r>
            <a:r>
              <a:rPr sz="800" spc="105" dirty="0">
                <a:latin typeface="Calibri"/>
                <a:cs typeface="Calibri"/>
              </a:rPr>
              <a:t> </a:t>
            </a:r>
            <a:r>
              <a:rPr sz="800" dirty="0">
                <a:latin typeface="Calibri"/>
                <a:cs typeface="Calibri"/>
              </a:rPr>
              <a:t>Farms,</a:t>
            </a:r>
            <a:r>
              <a:rPr sz="800" spc="114" dirty="0">
                <a:latin typeface="Calibri"/>
                <a:cs typeface="Calibri"/>
              </a:rPr>
              <a:t> </a:t>
            </a:r>
            <a:r>
              <a:rPr sz="800" dirty="0">
                <a:latin typeface="Calibri"/>
                <a:cs typeface="Calibri"/>
              </a:rPr>
              <a:t>he</a:t>
            </a:r>
            <a:r>
              <a:rPr sz="800" spc="110" dirty="0">
                <a:latin typeface="Calibri"/>
                <a:cs typeface="Calibri"/>
              </a:rPr>
              <a:t> </a:t>
            </a:r>
            <a:r>
              <a:rPr sz="800" dirty="0">
                <a:latin typeface="Calibri"/>
                <a:cs typeface="Calibri"/>
              </a:rPr>
              <a:t>increased</a:t>
            </a:r>
            <a:r>
              <a:rPr sz="800" spc="120" dirty="0">
                <a:latin typeface="Calibri"/>
                <a:cs typeface="Calibri"/>
              </a:rPr>
              <a:t> </a:t>
            </a:r>
            <a:r>
              <a:rPr sz="800" dirty="0">
                <a:latin typeface="Calibri"/>
                <a:cs typeface="Calibri"/>
              </a:rPr>
              <a:t>the</a:t>
            </a:r>
            <a:r>
              <a:rPr sz="800" spc="110" dirty="0">
                <a:latin typeface="Calibri"/>
                <a:cs typeface="Calibri"/>
              </a:rPr>
              <a:t> </a:t>
            </a:r>
            <a:r>
              <a:rPr sz="800" spc="-10" dirty="0">
                <a:latin typeface="Calibri"/>
                <a:cs typeface="Calibri"/>
              </a:rPr>
              <a:t>company's</a:t>
            </a:r>
            <a:r>
              <a:rPr sz="800" spc="500" dirty="0">
                <a:latin typeface="Calibri"/>
                <a:cs typeface="Calibri"/>
              </a:rPr>
              <a:t> </a:t>
            </a:r>
            <a:r>
              <a:rPr sz="800" dirty="0">
                <a:latin typeface="Calibri"/>
                <a:cs typeface="Calibri"/>
              </a:rPr>
              <a:t>turnover from</a:t>
            </a:r>
            <a:r>
              <a:rPr sz="800" spc="20" dirty="0">
                <a:latin typeface="Calibri"/>
                <a:cs typeface="Calibri"/>
              </a:rPr>
              <a:t> </a:t>
            </a:r>
            <a:r>
              <a:rPr sz="800" spc="-10" dirty="0">
                <a:latin typeface="Calibri"/>
                <a:cs typeface="Calibri"/>
              </a:rPr>
              <a:t>AED25,000</a:t>
            </a:r>
            <a:r>
              <a:rPr sz="800" spc="15" dirty="0">
                <a:latin typeface="Calibri"/>
                <a:cs typeface="Calibri"/>
              </a:rPr>
              <a:t> </a:t>
            </a:r>
            <a:r>
              <a:rPr sz="800" dirty="0">
                <a:latin typeface="Calibri"/>
                <a:cs typeface="Calibri"/>
              </a:rPr>
              <a:t>to</a:t>
            </a:r>
            <a:r>
              <a:rPr sz="800" spc="20" dirty="0">
                <a:latin typeface="Calibri"/>
                <a:cs typeface="Calibri"/>
              </a:rPr>
              <a:t> </a:t>
            </a:r>
            <a:r>
              <a:rPr sz="800" spc="-10" dirty="0">
                <a:latin typeface="Calibri"/>
                <a:cs typeface="Calibri"/>
              </a:rPr>
              <a:t>AED400,000</a:t>
            </a:r>
            <a:r>
              <a:rPr sz="800" spc="25" dirty="0">
                <a:latin typeface="Calibri"/>
                <a:cs typeface="Calibri"/>
              </a:rPr>
              <a:t> </a:t>
            </a:r>
            <a:r>
              <a:rPr sz="800" spc="-25" dirty="0">
                <a:latin typeface="Calibri"/>
                <a:cs typeface="Calibri"/>
              </a:rPr>
              <a:t>per</a:t>
            </a:r>
            <a:r>
              <a:rPr sz="800" spc="500" dirty="0">
                <a:latin typeface="Calibri"/>
                <a:cs typeface="Calibri"/>
              </a:rPr>
              <a:t> </a:t>
            </a:r>
            <a:r>
              <a:rPr sz="800" spc="-10" dirty="0">
                <a:latin typeface="Calibri"/>
                <a:cs typeface="Calibri"/>
              </a:rPr>
              <a:t>month.</a:t>
            </a:r>
            <a:endParaRPr sz="800">
              <a:latin typeface="Calibri"/>
              <a:cs typeface="Calibri"/>
            </a:endParaRPr>
          </a:p>
          <a:p>
            <a:pPr marL="163195" marR="5080" indent="-151130" algn="just">
              <a:lnSpc>
                <a:spcPts val="950"/>
              </a:lnSpc>
              <a:spcBef>
                <a:spcPts val="25"/>
              </a:spcBef>
              <a:buFont typeface="Arial"/>
              <a:buChar char="•"/>
              <a:tabLst>
                <a:tab pos="163195" algn="l"/>
              </a:tabLst>
            </a:pPr>
            <a:r>
              <a:rPr sz="800" dirty="0">
                <a:latin typeface="Calibri"/>
                <a:cs typeface="Calibri"/>
              </a:rPr>
              <a:t>Today,</a:t>
            </a:r>
            <a:r>
              <a:rPr sz="800" spc="80" dirty="0">
                <a:latin typeface="Calibri"/>
                <a:cs typeface="Calibri"/>
              </a:rPr>
              <a:t> </a:t>
            </a:r>
            <a:r>
              <a:rPr sz="800" dirty="0">
                <a:latin typeface="Calibri"/>
                <a:cs typeface="Calibri"/>
              </a:rPr>
              <a:t>Grahame</a:t>
            </a:r>
            <a:r>
              <a:rPr sz="800" spc="70" dirty="0">
                <a:latin typeface="Calibri"/>
                <a:cs typeface="Calibri"/>
              </a:rPr>
              <a:t> </a:t>
            </a:r>
            <a:r>
              <a:rPr sz="800" dirty="0">
                <a:latin typeface="Calibri"/>
                <a:cs typeface="Calibri"/>
              </a:rPr>
              <a:t>continues</a:t>
            </a:r>
            <a:r>
              <a:rPr sz="800" spc="95" dirty="0">
                <a:latin typeface="Calibri"/>
                <a:cs typeface="Calibri"/>
              </a:rPr>
              <a:t> </a:t>
            </a:r>
            <a:r>
              <a:rPr sz="800" dirty="0">
                <a:latin typeface="Calibri"/>
                <a:cs typeface="Calibri"/>
              </a:rPr>
              <a:t>to</a:t>
            </a:r>
            <a:r>
              <a:rPr sz="800" spc="90" dirty="0">
                <a:latin typeface="Calibri"/>
                <a:cs typeface="Calibri"/>
              </a:rPr>
              <a:t> </a:t>
            </a:r>
            <a:r>
              <a:rPr sz="800" dirty="0">
                <a:latin typeface="Calibri"/>
                <a:cs typeface="Calibri"/>
              </a:rPr>
              <a:t>innovate</a:t>
            </a:r>
            <a:r>
              <a:rPr sz="800" spc="75" dirty="0">
                <a:latin typeface="Calibri"/>
                <a:cs typeface="Calibri"/>
              </a:rPr>
              <a:t> </a:t>
            </a:r>
            <a:r>
              <a:rPr sz="800" spc="-25" dirty="0">
                <a:latin typeface="Calibri"/>
                <a:cs typeface="Calibri"/>
              </a:rPr>
              <a:t>and</a:t>
            </a:r>
            <a:r>
              <a:rPr sz="800" spc="500" dirty="0">
                <a:latin typeface="Calibri"/>
                <a:cs typeface="Calibri"/>
              </a:rPr>
              <a:t> </a:t>
            </a:r>
            <a:r>
              <a:rPr sz="800" dirty="0">
                <a:latin typeface="Calibri"/>
                <a:cs typeface="Calibri"/>
              </a:rPr>
              <a:t>share</a:t>
            </a:r>
            <a:r>
              <a:rPr sz="800" spc="190" dirty="0">
                <a:latin typeface="Calibri"/>
                <a:cs typeface="Calibri"/>
              </a:rPr>
              <a:t> </a:t>
            </a:r>
            <a:r>
              <a:rPr sz="800" dirty="0">
                <a:latin typeface="Calibri"/>
                <a:cs typeface="Calibri"/>
              </a:rPr>
              <a:t>his</a:t>
            </a:r>
            <a:r>
              <a:rPr sz="800" spc="185" dirty="0">
                <a:latin typeface="Calibri"/>
                <a:cs typeface="Calibri"/>
              </a:rPr>
              <a:t> </a:t>
            </a:r>
            <a:r>
              <a:rPr sz="800" dirty="0">
                <a:latin typeface="Calibri"/>
                <a:cs typeface="Calibri"/>
              </a:rPr>
              <a:t>expertise,</a:t>
            </a:r>
            <a:r>
              <a:rPr sz="800" spc="185" dirty="0">
                <a:latin typeface="Calibri"/>
                <a:cs typeface="Calibri"/>
              </a:rPr>
              <a:t> </a:t>
            </a:r>
            <a:r>
              <a:rPr sz="800" dirty="0">
                <a:latin typeface="Calibri"/>
                <a:cs typeface="Calibri"/>
              </a:rPr>
              <a:t>shaping</a:t>
            </a:r>
            <a:r>
              <a:rPr sz="800" spc="200" dirty="0">
                <a:latin typeface="Calibri"/>
                <a:cs typeface="Calibri"/>
              </a:rPr>
              <a:t> </a:t>
            </a:r>
            <a:r>
              <a:rPr sz="800" dirty="0">
                <a:latin typeface="Calibri"/>
                <a:cs typeface="Calibri"/>
              </a:rPr>
              <a:t>the</a:t>
            </a:r>
            <a:r>
              <a:rPr sz="800" spc="190" dirty="0">
                <a:latin typeface="Calibri"/>
                <a:cs typeface="Calibri"/>
              </a:rPr>
              <a:t> </a:t>
            </a:r>
            <a:r>
              <a:rPr sz="800" dirty="0">
                <a:latin typeface="Calibri"/>
                <a:cs typeface="Calibri"/>
              </a:rPr>
              <a:t>future</a:t>
            </a:r>
            <a:r>
              <a:rPr sz="800" spc="190" dirty="0">
                <a:latin typeface="Calibri"/>
                <a:cs typeface="Calibri"/>
              </a:rPr>
              <a:t> </a:t>
            </a:r>
            <a:r>
              <a:rPr sz="800" spc="-25" dirty="0">
                <a:latin typeface="Calibri"/>
                <a:cs typeface="Calibri"/>
              </a:rPr>
              <a:t>of</a:t>
            </a:r>
            <a:r>
              <a:rPr sz="800" spc="500" dirty="0">
                <a:latin typeface="Calibri"/>
                <a:cs typeface="Calibri"/>
              </a:rPr>
              <a:t> </a:t>
            </a:r>
            <a:r>
              <a:rPr sz="800" spc="-10" dirty="0">
                <a:latin typeface="Calibri"/>
                <a:cs typeface="Calibri"/>
              </a:rPr>
              <a:t>sustainable</a:t>
            </a:r>
            <a:r>
              <a:rPr sz="800" dirty="0">
                <a:latin typeface="Calibri"/>
                <a:cs typeface="Calibri"/>
              </a:rPr>
              <a:t> </a:t>
            </a:r>
            <a:r>
              <a:rPr sz="800" spc="-10" dirty="0">
                <a:latin typeface="Calibri"/>
                <a:cs typeface="Calibri"/>
              </a:rPr>
              <a:t>agriculture.</a:t>
            </a:r>
            <a:endParaRPr sz="800">
              <a:latin typeface="Calibri"/>
              <a:cs typeface="Calibri"/>
            </a:endParaRPr>
          </a:p>
        </p:txBody>
      </p:sp>
      <p:sp>
        <p:nvSpPr>
          <p:cNvPr id="7" name="object 7"/>
          <p:cNvSpPr txBox="1"/>
          <p:nvPr/>
        </p:nvSpPr>
        <p:spPr>
          <a:xfrm>
            <a:off x="617346" y="4149626"/>
            <a:ext cx="1882775" cy="387350"/>
          </a:xfrm>
          <a:prstGeom prst="rect">
            <a:avLst/>
          </a:prstGeom>
        </p:spPr>
        <p:txBody>
          <a:bodyPr vert="horz" wrap="square" lIns="0" tIns="16510" rIns="0" bIns="0" rtlCol="0">
            <a:spAutoFit/>
          </a:bodyPr>
          <a:lstStyle/>
          <a:p>
            <a:pPr marL="12700" marR="5080" algn="just">
              <a:lnSpc>
                <a:spcPts val="950"/>
              </a:lnSpc>
              <a:spcBef>
                <a:spcPts val="130"/>
              </a:spcBef>
            </a:pPr>
            <a:r>
              <a:rPr sz="800" dirty="0">
                <a:latin typeface="Calibri"/>
                <a:cs typeface="Calibri"/>
              </a:rPr>
              <a:t>revitalisation</a:t>
            </a:r>
            <a:r>
              <a:rPr sz="800" spc="484" dirty="0">
                <a:latin typeface="Calibri"/>
                <a:cs typeface="Calibri"/>
              </a:rPr>
              <a:t> </a:t>
            </a:r>
            <a:r>
              <a:rPr sz="800" dirty="0">
                <a:latin typeface="Calibri"/>
                <a:cs typeface="Calibri"/>
              </a:rPr>
              <a:t>of</a:t>
            </a:r>
            <a:r>
              <a:rPr sz="800" spc="490" dirty="0">
                <a:latin typeface="Calibri"/>
                <a:cs typeface="Calibri"/>
              </a:rPr>
              <a:t> </a:t>
            </a:r>
            <a:r>
              <a:rPr sz="800" dirty="0">
                <a:latin typeface="Calibri"/>
                <a:cs typeface="Calibri"/>
              </a:rPr>
              <a:t>Yorkshire's</a:t>
            </a:r>
            <a:r>
              <a:rPr sz="800" spc="490" dirty="0">
                <a:latin typeface="Calibri"/>
                <a:cs typeface="Calibri"/>
              </a:rPr>
              <a:t> </a:t>
            </a:r>
            <a:r>
              <a:rPr sz="800" spc="-10" dirty="0">
                <a:latin typeface="Calibri"/>
                <a:cs typeface="Calibri"/>
              </a:rPr>
              <a:t>horticultural</a:t>
            </a:r>
            <a:r>
              <a:rPr sz="800" spc="500" dirty="0">
                <a:latin typeface="Calibri"/>
                <a:cs typeface="Calibri"/>
              </a:rPr>
              <a:t> </a:t>
            </a:r>
            <a:r>
              <a:rPr sz="800" dirty="0">
                <a:latin typeface="Calibri"/>
                <a:cs typeface="Calibri"/>
              </a:rPr>
              <a:t>sector.</a:t>
            </a:r>
            <a:r>
              <a:rPr sz="800" spc="165" dirty="0">
                <a:latin typeface="Calibri"/>
                <a:cs typeface="Calibri"/>
              </a:rPr>
              <a:t> </a:t>
            </a:r>
            <a:r>
              <a:rPr sz="800" dirty="0">
                <a:latin typeface="Calibri"/>
                <a:cs typeface="Calibri"/>
              </a:rPr>
              <a:t>With</a:t>
            </a:r>
            <a:r>
              <a:rPr sz="800" spc="185" dirty="0">
                <a:latin typeface="Calibri"/>
                <a:cs typeface="Calibri"/>
              </a:rPr>
              <a:t> </a:t>
            </a:r>
            <a:r>
              <a:rPr sz="800" dirty="0">
                <a:latin typeface="Calibri"/>
                <a:cs typeface="Calibri"/>
              </a:rPr>
              <a:t>a</a:t>
            </a:r>
            <a:r>
              <a:rPr sz="800" spc="175" dirty="0">
                <a:latin typeface="Calibri"/>
                <a:cs typeface="Calibri"/>
              </a:rPr>
              <a:t> </a:t>
            </a:r>
            <a:r>
              <a:rPr sz="800" dirty="0">
                <a:latin typeface="Calibri"/>
                <a:cs typeface="Calibri"/>
              </a:rPr>
              <a:t>deep</a:t>
            </a:r>
            <a:r>
              <a:rPr sz="800" spc="180" dirty="0">
                <a:latin typeface="Calibri"/>
                <a:cs typeface="Calibri"/>
              </a:rPr>
              <a:t> </a:t>
            </a:r>
            <a:r>
              <a:rPr sz="800" dirty="0">
                <a:latin typeface="Calibri"/>
                <a:cs typeface="Calibri"/>
              </a:rPr>
              <a:t>understanding</a:t>
            </a:r>
            <a:r>
              <a:rPr sz="800" spc="170" dirty="0">
                <a:latin typeface="Calibri"/>
                <a:cs typeface="Calibri"/>
              </a:rPr>
              <a:t> </a:t>
            </a:r>
            <a:r>
              <a:rPr sz="800" dirty="0">
                <a:latin typeface="Calibri"/>
                <a:cs typeface="Calibri"/>
              </a:rPr>
              <a:t>of</a:t>
            </a:r>
            <a:r>
              <a:rPr sz="800" spc="185" dirty="0">
                <a:latin typeface="Calibri"/>
                <a:cs typeface="Calibri"/>
              </a:rPr>
              <a:t> </a:t>
            </a:r>
            <a:r>
              <a:rPr sz="800" spc="-25" dirty="0">
                <a:latin typeface="Calibri"/>
                <a:cs typeface="Calibri"/>
              </a:rPr>
              <a:t>the</a:t>
            </a:r>
            <a:r>
              <a:rPr sz="800" spc="500" dirty="0">
                <a:latin typeface="Calibri"/>
                <a:cs typeface="Calibri"/>
              </a:rPr>
              <a:t> </a:t>
            </a:r>
            <a:r>
              <a:rPr sz="800" spc="-10" dirty="0">
                <a:latin typeface="Calibri"/>
                <a:cs typeface="Calibri"/>
              </a:rPr>
              <a:t>importance</a:t>
            </a:r>
            <a:r>
              <a:rPr sz="800" spc="-35" dirty="0">
                <a:latin typeface="Calibri"/>
                <a:cs typeface="Calibri"/>
              </a:rPr>
              <a:t> </a:t>
            </a:r>
            <a:r>
              <a:rPr sz="800" dirty="0">
                <a:latin typeface="Calibri"/>
                <a:cs typeface="Calibri"/>
              </a:rPr>
              <a:t>of </a:t>
            </a:r>
            <a:r>
              <a:rPr sz="800" spc="-10" dirty="0">
                <a:latin typeface="Calibri"/>
                <a:cs typeface="Calibri"/>
              </a:rPr>
              <a:t>preserving</a:t>
            </a:r>
            <a:r>
              <a:rPr sz="800" spc="-30" dirty="0">
                <a:latin typeface="Calibri"/>
                <a:cs typeface="Calibri"/>
              </a:rPr>
              <a:t> </a:t>
            </a:r>
            <a:r>
              <a:rPr sz="800" dirty="0">
                <a:latin typeface="Calibri"/>
                <a:cs typeface="Calibri"/>
              </a:rPr>
              <a:t>this</a:t>
            </a:r>
            <a:r>
              <a:rPr sz="800" spc="10" dirty="0">
                <a:latin typeface="Calibri"/>
                <a:cs typeface="Calibri"/>
              </a:rPr>
              <a:t> </a:t>
            </a:r>
            <a:r>
              <a:rPr sz="800" dirty="0">
                <a:latin typeface="Calibri"/>
                <a:cs typeface="Calibri"/>
              </a:rPr>
              <a:t>rich</a:t>
            </a:r>
            <a:r>
              <a:rPr sz="800" spc="-10" dirty="0">
                <a:latin typeface="Calibri"/>
                <a:cs typeface="Calibri"/>
              </a:rPr>
              <a:t> heritage.</a:t>
            </a:r>
            <a:endParaRPr sz="800">
              <a:latin typeface="Calibri"/>
              <a:cs typeface="Calibri"/>
            </a:endParaRPr>
          </a:p>
        </p:txBody>
      </p:sp>
      <p:sp>
        <p:nvSpPr>
          <p:cNvPr id="8" name="object 8"/>
          <p:cNvSpPr txBox="1"/>
          <p:nvPr/>
        </p:nvSpPr>
        <p:spPr>
          <a:xfrm>
            <a:off x="466285" y="4630266"/>
            <a:ext cx="2033905" cy="869950"/>
          </a:xfrm>
          <a:prstGeom prst="rect">
            <a:avLst/>
          </a:prstGeom>
        </p:spPr>
        <p:txBody>
          <a:bodyPr vert="horz" wrap="square" lIns="0" tIns="16510" rIns="0" bIns="0" rtlCol="0">
            <a:spAutoFit/>
          </a:bodyPr>
          <a:lstStyle/>
          <a:p>
            <a:pPr marL="163195" marR="5080" indent="-151130" algn="just">
              <a:lnSpc>
                <a:spcPts val="950"/>
              </a:lnSpc>
              <a:spcBef>
                <a:spcPts val="130"/>
              </a:spcBef>
              <a:buFont typeface="Arial"/>
              <a:buChar char="•"/>
              <a:tabLst>
                <a:tab pos="163195" algn="l"/>
              </a:tabLst>
            </a:pPr>
            <a:r>
              <a:rPr sz="800" dirty="0">
                <a:latin typeface="Calibri"/>
                <a:cs typeface="Calibri"/>
              </a:rPr>
              <a:t>Matt</a:t>
            </a:r>
            <a:r>
              <a:rPr sz="800" spc="130" dirty="0">
                <a:latin typeface="Calibri"/>
                <a:cs typeface="Calibri"/>
              </a:rPr>
              <a:t> </a:t>
            </a:r>
            <a:r>
              <a:rPr sz="800" dirty="0">
                <a:latin typeface="Calibri"/>
                <a:cs typeface="Calibri"/>
              </a:rPr>
              <a:t>is</a:t>
            </a:r>
            <a:r>
              <a:rPr sz="800" spc="145" dirty="0">
                <a:latin typeface="Calibri"/>
                <a:cs typeface="Calibri"/>
              </a:rPr>
              <a:t> </a:t>
            </a:r>
            <a:r>
              <a:rPr sz="800" dirty="0">
                <a:latin typeface="Calibri"/>
                <a:cs typeface="Calibri"/>
              </a:rPr>
              <a:t>dedicated</a:t>
            </a:r>
            <a:r>
              <a:rPr sz="800" spc="130" dirty="0">
                <a:latin typeface="Calibri"/>
                <a:cs typeface="Calibri"/>
              </a:rPr>
              <a:t> </a:t>
            </a:r>
            <a:r>
              <a:rPr sz="800" dirty="0">
                <a:latin typeface="Calibri"/>
                <a:cs typeface="Calibri"/>
              </a:rPr>
              <a:t>to</a:t>
            </a:r>
            <a:r>
              <a:rPr sz="800" spc="130" dirty="0">
                <a:latin typeface="Calibri"/>
                <a:cs typeface="Calibri"/>
              </a:rPr>
              <a:t> </a:t>
            </a:r>
            <a:r>
              <a:rPr sz="800" dirty="0">
                <a:latin typeface="Calibri"/>
                <a:cs typeface="Calibri"/>
              </a:rPr>
              <a:t>restoring</a:t>
            </a:r>
            <a:r>
              <a:rPr sz="800" spc="135" dirty="0">
                <a:latin typeface="Calibri"/>
                <a:cs typeface="Calibri"/>
              </a:rPr>
              <a:t> </a:t>
            </a:r>
            <a:r>
              <a:rPr sz="800" dirty="0">
                <a:latin typeface="Calibri"/>
                <a:cs typeface="Calibri"/>
              </a:rPr>
              <a:t>the</a:t>
            </a:r>
            <a:r>
              <a:rPr sz="800" spc="125" dirty="0">
                <a:latin typeface="Calibri"/>
                <a:cs typeface="Calibri"/>
              </a:rPr>
              <a:t> </a:t>
            </a:r>
            <a:r>
              <a:rPr sz="800" spc="-10" dirty="0">
                <a:latin typeface="Calibri"/>
                <a:cs typeface="Calibri"/>
              </a:rPr>
              <a:t>region's</a:t>
            </a:r>
            <a:r>
              <a:rPr sz="800" spc="500" dirty="0">
                <a:latin typeface="Calibri"/>
                <a:cs typeface="Calibri"/>
              </a:rPr>
              <a:t> </a:t>
            </a:r>
            <a:r>
              <a:rPr sz="800" dirty="0">
                <a:latin typeface="Calibri"/>
                <a:cs typeface="Calibri"/>
              </a:rPr>
              <a:t>former</a:t>
            </a:r>
            <a:r>
              <a:rPr sz="800" spc="5" dirty="0">
                <a:latin typeface="Calibri"/>
                <a:cs typeface="Calibri"/>
              </a:rPr>
              <a:t> </a:t>
            </a:r>
            <a:r>
              <a:rPr sz="800" dirty="0">
                <a:latin typeface="Calibri"/>
                <a:cs typeface="Calibri"/>
              </a:rPr>
              <a:t>glory</a:t>
            </a:r>
            <a:r>
              <a:rPr sz="800" spc="10" dirty="0">
                <a:latin typeface="Calibri"/>
                <a:cs typeface="Calibri"/>
              </a:rPr>
              <a:t> </a:t>
            </a:r>
            <a:r>
              <a:rPr sz="800" dirty="0">
                <a:latin typeface="Calibri"/>
                <a:cs typeface="Calibri"/>
              </a:rPr>
              <a:t>in</a:t>
            </a:r>
            <a:r>
              <a:rPr sz="800" spc="5" dirty="0">
                <a:latin typeface="Calibri"/>
                <a:cs typeface="Calibri"/>
              </a:rPr>
              <a:t> </a:t>
            </a:r>
            <a:r>
              <a:rPr sz="800" dirty="0">
                <a:latin typeface="Calibri"/>
                <a:cs typeface="Calibri"/>
              </a:rPr>
              <a:t>the</a:t>
            </a:r>
            <a:r>
              <a:rPr sz="800" spc="-5" dirty="0">
                <a:latin typeface="Calibri"/>
                <a:cs typeface="Calibri"/>
              </a:rPr>
              <a:t> </a:t>
            </a:r>
            <a:r>
              <a:rPr sz="800" dirty="0">
                <a:latin typeface="Calibri"/>
                <a:cs typeface="Calibri"/>
              </a:rPr>
              <a:t>world</a:t>
            </a:r>
            <a:r>
              <a:rPr sz="800" spc="5" dirty="0">
                <a:latin typeface="Calibri"/>
                <a:cs typeface="Calibri"/>
              </a:rPr>
              <a:t> </a:t>
            </a:r>
            <a:r>
              <a:rPr sz="800" dirty="0">
                <a:latin typeface="Calibri"/>
                <a:cs typeface="Calibri"/>
              </a:rPr>
              <a:t>of</a:t>
            </a:r>
            <a:r>
              <a:rPr sz="800" spc="-5" dirty="0">
                <a:latin typeface="Calibri"/>
                <a:cs typeface="Calibri"/>
              </a:rPr>
              <a:t> </a:t>
            </a:r>
            <a:r>
              <a:rPr sz="800" dirty="0">
                <a:latin typeface="Calibri"/>
                <a:cs typeface="Calibri"/>
              </a:rPr>
              <a:t>horticulture.</a:t>
            </a:r>
            <a:r>
              <a:rPr sz="800" spc="180" dirty="0">
                <a:latin typeface="Calibri"/>
                <a:cs typeface="Calibri"/>
              </a:rPr>
              <a:t> </a:t>
            </a:r>
            <a:r>
              <a:rPr sz="800" spc="-25" dirty="0">
                <a:latin typeface="Calibri"/>
                <a:cs typeface="Calibri"/>
              </a:rPr>
              <a:t>By</a:t>
            </a:r>
            <a:r>
              <a:rPr sz="800" spc="500" dirty="0">
                <a:latin typeface="Calibri"/>
                <a:cs typeface="Calibri"/>
              </a:rPr>
              <a:t> </a:t>
            </a:r>
            <a:r>
              <a:rPr sz="800" spc="-10" dirty="0">
                <a:latin typeface="Calibri"/>
                <a:cs typeface="Calibri"/>
              </a:rPr>
              <a:t>promoting</a:t>
            </a:r>
            <a:r>
              <a:rPr sz="800" spc="5" dirty="0">
                <a:latin typeface="Calibri"/>
                <a:cs typeface="Calibri"/>
              </a:rPr>
              <a:t> </a:t>
            </a:r>
            <a:r>
              <a:rPr sz="800" spc="-10" dirty="0">
                <a:latin typeface="Calibri"/>
                <a:cs typeface="Calibri"/>
              </a:rPr>
              <a:t>sustainable</a:t>
            </a:r>
            <a:r>
              <a:rPr sz="800" spc="5" dirty="0">
                <a:latin typeface="Calibri"/>
                <a:cs typeface="Calibri"/>
              </a:rPr>
              <a:t> </a:t>
            </a:r>
            <a:r>
              <a:rPr sz="800" spc="-10" dirty="0">
                <a:latin typeface="Calibri"/>
                <a:cs typeface="Calibri"/>
              </a:rPr>
              <a:t>practices</a:t>
            </a:r>
            <a:r>
              <a:rPr sz="800" dirty="0">
                <a:latin typeface="Calibri"/>
                <a:cs typeface="Calibri"/>
              </a:rPr>
              <a:t> and </a:t>
            </a:r>
            <a:r>
              <a:rPr sz="800" spc="-10" dirty="0">
                <a:latin typeface="Calibri"/>
                <a:cs typeface="Calibri"/>
              </a:rPr>
              <a:t>inspiring</a:t>
            </a:r>
            <a:r>
              <a:rPr sz="800" spc="500" dirty="0">
                <a:latin typeface="Calibri"/>
                <a:cs typeface="Calibri"/>
              </a:rPr>
              <a:t> </a:t>
            </a:r>
            <a:r>
              <a:rPr sz="800" dirty="0">
                <a:latin typeface="Calibri"/>
                <a:cs typeface="Calibri"/>
              </a:rPr>
              <a:t>young</a:t>
            </a:r>
            <a:r>
              <a:rPr sz="800" spc="55" dirty="0">
                <a:latin typeface="Calibri"/>
                <a:cs typeface="Calibri"/>
              </a:rPr>
              <a:t> </a:t>
            </a:r>
            <a:r>
              <a:rPr sz="800" dirty="0">
                <a:latin typeface="Calibri"/>
                <a:cs typeface="Calibri"/>
              </a:rPr>
              <a:t>people</a:t>
            </a:r>
            <a:r>
              <a:rPr sz="800" spc="65" dirty="0">
                <a:latin typeface="Calibri"/>
                <a:cs typeface="Calibri"/>
              </a:rPr>
              <a:t> </a:t>
            </a:r>
            <a:r>
              <a:rPr sz="800" dirty="0">
                <a:latin typeface="Calibri"/>
                <a:cs typeface="Calibri"/>
              </a:rPr>
              <a:t>to</a:t>
            </a:r>
            <a:r>
              <a:rPr sz="800" spc="65" dirty="0">
                <a:latin typeface="Calibri"/>
                <a:cs typeface="Calibri"/>
              </a:rPr>
              <a:t> </a:t>
            </a:r>
            <a:r>
              <a:rPr sz="800" dirty="0">
                <a:latin typeface="Calibri"/>
                <a:cs typeface="Calibri"/>
              </a:rPr>
              <a:t>join</a:t>
            </a:r>
            <a:r>
              <a:rPr sz="800" spc="75" dirty="0">
                <a:latin typeface="Calibri"/>
                <a:cs typeface="Calibri"/>
              </a:rPr>
              <a:t> </a:t>
            </a:r>
            <a:r>
              <a:rPr sz="800" dirty="0">
                <a:latin typeface="Calibri"/>
                <a:cs typeface="Calibri"/>
              </a:rPr>
              <a:t>the</a:t>
            </a:r>
            <a:r>
              <a:rPr sz="800" spc="50" dirty="0">
                <a:latin typeface="Calibri"/>
                <a:cs typeface="Calibri"/>
              </a:rPr>
              <a:t> </a:t>
            </a:r>
            <a:r>
              <a:rPr sz="800" dirty="0">
                <a:latin typeface="Calibri"/>
                <a:cs typeface="Calibri"/>
              </a:rPr>
              <a:t>trade,</a:t>
            </a:r>
            <a:r>
              <a:rPr sz="800" spc="60" dirty="0">
                <a:latin typeface="Calibri"/>
                <a:cs typeface="Calibri"/>
              </a:rPr>
              <a:t> </a:t>
            </a:r>
            <a:r>
              <a:rPr sz="800" dirty="0">
                <a:latin typeface="Calibri"/>
                <a:cs typeface="Calibri"/>
              </a:rPr>
              <a:t>Matt</a:t>
            </a:r>
            <a:r>
              <a:rPr sz="800" spc="60" dirty="0">
                <a:latin typeface="Calibri"/>
                <a:cs typeface="Calibri"/>
              </a:rPr>
              <a:t> </a:t>
            </a:r>
            <a:r>
              <a:rPr sz="800" spc="-10" dirty="0">
                <a:latin typeface="Calibri"/>
                <a:cs typeface="Calibri"/>
              </a:rPr>
              <a:t>hopes</a:t>
            </a:r>
            <a:r>
              <a:rPr sz="800" spc="500" dirty="0">
                <a:latin typeface="Calibri"/>
                <a:cs typeface="Calibri"/>
              </a:rPr>
              <a:t> </a:t>
            </a:r>
            <a:r>
              <a:rPr sz="800" dirty="0">
                <a:latin typeface="Calibri"/>
                <a:cs typeface="Calibri"/>
              </a:rPr>
              <a:t>to</a:t>
            </a:r>
            <a:r>
              <a:rPr sz="800" spc="80" dirty="0">
                <a:latin typeface="Calibri"/>
                <a:cs typeface="Calibri"/>
              </a:rPr>
              <a:t> </a:t>
            </a:r>
            <a:r>
              <a:rPr sz="800" dirty="0">
                <a:latin typeface="Calibri"/>
                <a:cs typeface="Calibri"/>
              </a:rPr>
              <a:t>ensure</a:t>
            </a:r>
            <a:r>
              <a:rPr sz="800" spc="80" dirty="0">
                <a:latin typeface="Calibri"/>
                <a:cs typeface="Calibri"/>
              </a:rPr>
              <a:t> </a:t>
            </a:r>
            <a:r>
              <a:rPr sz="800" dirty="0">
                <a:latin typeface="Calibri"/>
                <a:cs typeface="Calibri"/>
              </a:rPr>
              <a:t>the</a:t>
            </a:r>
            <a:r>
              <a:rPr sz="800" spc="85" dirty="0">
                <a:latin typeface="Calibri"/>
                <a:cs typeface="Calibri"/>
              </a:rPr>
              <a:t> </a:t>
            </a:r>
            <a:r>
              <a:rPr sz="800" dirty="0">
                <a:latin typeface="Calibri"/>
                <a:cs typeface="Calibri"/>
              </a:rPr>
              <a:t>longevity</a:t>
            </a:r>
            <a:r>
              <a:rPr sz="800" spc="85" dirty="0">
                <a:latin typeface="Calibri"/>
                <a:cs typeface="Calibri"/>
              </a:rPr>
              <a:t> </a:t>
            </a:r>
            <a:r>
              <a:rPr sz="800" dirty="0">
                <a:latin typeface="Calibri"/>
                <a:cs typeface="Calibri"/>
              </a:rPr>
              <a:t>of</a:t>
            </a:r>
            <a:r>
              <a:rPr sz="800" spc="75" dirty="0">
                <a:latin typeface="Calibri"/>
                <a:cs typeface="Calibri"/>
              </a:rPr>
              <a:t> </a:t>
            </a:r>
            <a:r>
              <a:rPr sz="800" dirty="0">
                <a:latin typeface="Calibri"/>
                <a:cs typeface="Calibri"/>
              </a:rPr>
              <a:t>the</a:t>
            </a:r>
            <a:r>
              <a:rPr sz="800" spc="85" dirty="0">
                <a:latin typeface="Calibri"/>
                <a:cs typeface="Calibri"/>
              </a:rPr>
              <a:t> </a:t>
            </a:r>
            <a:r>
              <a:rPr sz="800" dirty="0">
                <a:latin typeface="Calibri"/>
                <a:cs typeface="Calibri"/>
              </a:rPr>
              <a:t>industry</a:t>
            </a:r>
            <a:r>
              <a:rPr sz="800" spc="75" dirty="0">
                <a:latin typeface="Calibri"/>
                <a:cs typeface="Calibri"/>
              </a:rPr>
              <a:t> </a:t>
            </a:r>
            <a:r>
              <a:rPr sz="800" spc="-25" dirty="0">
                <a:latin typeface="Calibri"/>
                <a:cs typeface="Calibri"/>
              </a:rPr>
              <a:t>and</a:t>
            </a:r>
            <a:r>
              <a:rPr sz="800" spc="500" dirty="0">
                <a:latin typeface="Calibri"/>
                <a:cs typeface="Calibri"/>
              </a:rPr>
              <a:t> </a:t>
            </a:r>
            <a:r>
              <a:rPr sz="800" dirty="0">
                <a:latin typeface="Calibri"/>
                <a:cs typeface="Calibri"/>
              </a:rPr>
              <a:t>pave</a:t>
            </a:r>
            <a:r>
              <a:rPr sz="800" spc="300" dirty="0">
                <a:latin typeface="Calibri"/>
                <a:cs typeface="Calibri"/>
              </a:rPr>
              <a:t> </a:t>
            </a:r>
            <a:r>
              <a:rPr sz="800" dirty="0">
                <a:latin typeface="Calibri"/>
                <a:cs typeface="Calibri"/>
              </a:rPr>
              <a:t>the</a:t>
            </a:r>
            <a:r>
              <a:rPr sz="800" spc="305" dirty="0">
                <a:latin typeface="Calibri"/>
                <a:cs typeface="Calibri"/>
              </a:rPr>
              <a:t> </a:t>
            </a:r>
            <a:r>
              <a:rPr sz="800" dirty="0">
                <a:latin typeface="Calibri"/>
                <a:cs typeface="Calibri"/>
              </a:rPr>
              <a:t>way</a:t>
            </a:r>
            <a:r>
              <a:rPr sz="800" spc="320" dirty="0">
                <a:latin typeface="Calibri"/>
                <a:cs typeface="Calibri"/>
              </a:rPr>
              <a:t> </a:t>
            </a:r>
            <a:r>
              <a:rPr sz="800" dirty="0">
                <a:latin typeface="Calibri"/>
                <a:cs typeface="Calibri"/>
              </a:rPr>
              <a:t>for</a:t>
            </a:r>
            <a:r>
              <a:rPr sz="800" spc="305" dirty="0">
                <a:latin typeface="Calibri"/>
                <a:cs typeface="Calibri"/>
              </a:rPr>
              <a:t> </a:t>
            </a:r>
            <a:r>
              <a:rPr sz="800" dirty="0">
                <a:latin typeface="Calibri"/>
                <a:cs typeface="Calibri"/>
              </a:rPr>
              <a:t>future</a:t>
            </a:r>
            <a:r>
              <a:rPr sz="800" spc="300" dirty="0">
                <a:latin typeface="Calibri"/>
                <a:cs typeface="Calibri"/>
              </a:rPr>
              <a:t> </a:t>
            </a:r>
            <a:r>
              <a:rPr sz="800" dirty="0">
                <a:latin typeface="Calibri"/>
                <a:cs typeface="Calibri"/>
              </a:rPr>
              <a:t>generations</a:t>
            </a:r>
            <a:r>
              <a:rPr sz="800" spc="305" dirty="0">
                <a:latin typeface="Calibri"/>
                <a:cs typeface="Calibri"/>
              </a:rPr>
              <a:t> </a:t>
            </a:r>
            <a:r>
              <a:rPr sz="800" spc="-25" dirty="0">
                <a:latin typeface="Calibri"/>
                <a:cs typeface="Calibri"/>
              </a:rPr>
              <a:t>to</a:t>
            </a:r>
            <a:r>
              <a:rPr sz="800" spc="500" dirty="0">
                <a:latin typeface="Calibri"/>
                <a:cs typeface="Calibri"/>
              </a:rPr>
              <a:t> </a:t>
            </a:r>
            <a:r>
              <a:rPr sz="800" spc="-10" dirty="0">
                <a:latin typeface="Calibri"/>
                <a:cs typeface="Calibri"/>
              </a:rPr>
              <a:t>thrive.</a:t>
            </a:r>
            <a:endParaRPr sz="800">
              <a:latin typeface="Calibri"/>
              <a:cs typeface="Calibri"/>
            </a:endParaRPr>
          </a:p>
        </p:txBody>
      </p:sp>
      <p:sp>
        <p:nvSpPr>
          <p:cNvPr id="9" name="object 9"/>
          <p:cNvSpPr txBox="1"/>
          <p:nvPr/>
        </p:nvSpPr>
        <p:spPr>
          <a:xfrm>
            <a:off x="466285" y="5594590"/>
            <a:ext cx="2034539" cy="748030"/>
          </a:xfrm>
          <a:prstGeom prst="rect">
            <a:avLst/>
          </a:prstGeom>
        </p:spPr>
        <p:txBody>
          <a:bodyPr vert="horz" wrap="square" lIns="0" tIns="13335" rIns="0" bIns="0" rtlCol="0">
            <a:spAutoFit/>
          </a:bodyPr>
          <a:lstStyle/>
          <a:p>
            <a:pPr marL="163195" marR="5080" indent="-151130" algn="just">
              <a:lnSpc>
                <a:spcPct val="98600"/>
              </a:lnSpc>
              <a:spcBef>
                <a:spcPts val="105"/>
              </a:spcBef>
              <a:buFont typeface="Arial"/>
              <a:buChar char="•"/>
              <a:tabLst>
                <a:tab pos="163195" algn="l"/>
              </a:tabLst>
            </a:pPr>
            <a:r>
              <a:rPr sz="800" dirty="0">
                <a:latin typeface="Calibri"/>
                <a:cs typeface="Calibri"/>
              </a:rPr>
              <a:t>Matt's</a:t>
            </a:r>
            <a:r>
              <a:rPr sz="800" spc="240" dirty="0">
                <a:latin typeface="Calibri"/>
                <a:cs typeface="Calibri"/>
              </a:rPr>
              <a:t>  </a:t>
            </a:r>
            <a:r>
              <a:rPr sz="800" dirty="0">
                <a:latin typeface="Calibri"/>
                <a:cs typeface="Calibri"/>
              </a:rPr>
              <a:t>passion</a:t>
            </a:r>
            <a:r>
              <a:rPr sz="800" spc="254" dirty="0">
                <a:latin typeface="Calibri"/>
                <a:cs typeface="Calibri"/>
              </a:rPr>
              <a:t>  </a:t>
            </a:r>
            <a:r>
              <a:rPr sz="800" dirty="0">
                <a:latin typeface="Calibri"/>
                <a:cs typeface="Calibri"/>
              </a:rPr>
              <a:t>for</a:t>
            </a:r>
            <a:r>
              <a:rPr sz="800" spc="245" dirty="0">
                <a:latin typeface="Calibri"/>
                <a:cs typeface="Calibri"/>
              </a:rPr>
              <a:t>  </a:t>
            </a:r>
            <a:r>
              <a:rPr sz="800" dirty="0">
                <a:latin typeface="Calibri"/>
                <a:cs typeface="Calibri"/>
              </a:rPr>
              <a:t>sustainability</a:t>
            </a:r>
            <a:r>
              <a:rPr sz="800" spc="250" dirty="0">
                <a:latin typeface="Calibri"/>
                <a:cs typeface="Calibri"/>
              </a:rPr>
              <a:t>  </a:t>
            </a:r>
            <a:r>
              <a:rPr sz="800" spc="-25" dirty="0">
                <a:latin typeface="Calibri"/>
                <a:cs typeface="Calibri"/>
              </a:rPr>
              <a:t>and</a:t>
            </a:r>
            <a:r>
              <a:rPr sz="800" spc="500" dirty="0">
                <a:latin typeface="Calibri"/>
                <a:cs typeface="Calibri"/>
              </a:rPr>
              <a:t> </a:t>
            </a:r>
            <a:r>
              <a:rPr sz="800" dirty="0">
                <a:latin typeface="Calibri"/>
                <a:cs typeface="Calibri"/>
              </a:rPr>
              <a:t>technological</a:t>
            </a:r>
            <a:r>
              <a:rPr sz="800" spc="475" dirty="0">
                <a:latin typeface="Calibri"/>
                <a:cs typeface="Calibri"/>
              </a:rPr>
              <a:t> </a:t>
            </a:r>
            <a:r>
              <a:rPr sz="800" dirty="0">
                <a:latin typeface="Calibri"/>
                <a:cs typeface="Calibri"/>
              </a:rPr>
              <a:t>advancement</a:t>
            </a:r>
            <a:r>
              <a:rPr sz="800" spc="495" dirty="0">
                <a:latin typeface="Calibri"/>
                <a:cs typeface="Calibri"/>
              </a:rPr>
              <a:t> </a:t>
            </a:r>
            <a:r>
              <a:rPr sz="800" dirty="0">
                <a:latin typeface="Calibri"/>
                <a:cs typeface="Calibri"/>
              </a:rPr>
              <a:t>led</a:t>
            </a:r>
            <a:r>
              <a:rPr sz="800" spc="495" dirty="0">
                <a:latin typeface="Calibri"/>
                <a:cs typeface="Calibri"/>
              </a:rPr>
              <a:t> </a:t>
            </a:r>
            <a:r>
              <a:rPr sz="800" dirty="0">
                <a:latin typeface="Calibri"/>
                <a:cs typeface="Calibri"/>
              </a:rPr>
              <a:t>him</a:t>
            </a:r>
            <a:r>
              <a:rPr sz="800" spc="160" dirty="0">
                <a:latin typeface="Calibri"/>
                <a:cs typeface="Calibri"/>
              </a:rPr>
              <a:t>  </a:t>
            </a:r>
            <a:r>
              <a:rPr sz="800" spc="-25" dirty="0">
                <a:latin typeface="Calibri"/>
                <a:cs typeface="Calibri"/>
              </a:rPr>
              <a:t>to</a:t>
            </a:r>
            <a:r>
              <a:rPr sz="800" spc="500" dirty="0">
                <a:latin typeface="Calibri"/>
                <a:cs typeface="Calibri"/>
              </a:rPr>
              <a:t> </a:t>
            </a:r>
            <a:r>
              <a:rPr sz="800" dirty="0">
                <a:latin typeface="Calibri"/>
                <a:cs typeface="Calibri"/>
              </a:rPr>
              <a:t>develop</a:t>
            </a:r>
            <a:r>
              <a:rPr sz="800" spc="80" dirty="0">
                <a:latin typeface="Calibri"/>
                <a:cs typeface="Calibri"/>
              </a:rPr>
              <a:t> </a:t>
            </a:r>
            <a:r>
              <a:rPr sz="800" dirty="0">
                <a:latin typeface="Calibri"/>
                <a:cs typeface="Calibri"/>
              </a:rPr>
              <a:t>the</a:t>
            </a:r>
            <a:r>
              <a:rPr sz="800" spc="70" dirty="0">
                <a:latin typeface="Calibri"/>
                <a:cs typeface="Calibri"/>
              </a:rPr>
              <a:t> </a:t>
            </a:r>
            <a:r>
              <a:rPr sz="800" dirty="0">
                <a:latin typeface="Calibri"/>
                <a:cs typeface="Calibri"/>
              </a:rPr>
              <a:t>patent</a:t>
            </a:r>
            <a:r>
              <a:rPr sz="800" spc="75" dirty="0">
                <a:latin typeface="Calibri"/>
                <a:cs typeface="Calibri"/>
              </a:rPr>
              <a:t> </a:t>
            </a:r>
            <a:r>
              <a:rPr sz="800" dirty="0">
                <a:latin typeface="Calibri"/>
                <a:cs typeface="Calibri"/>
              </a:rPr>
              <a:t>pending</a:t>
            </a:r>
            <a:r>
              <a:rPr sz="800" spc="75" dirty="0">
                <a:latin typeface="Calibri"/>
                <a:cs typeface="Calibri"/>
              </a:rPr>
              <a:t> </a:t>
            </a:r>
            <a:r>
              <a:rPr sz="800" dirty="0">
                <a:latin typeface="Calibri"/>
                <a:cs typeface="Calibri"/>
              </a:rPr>
              <a:t>WWLS</a:t>
            </a:r>
            <a:r>
              <a:rPr sz="800" spc="75" dirty="0">
                <a:latin typeface="Calibri"/>
                <a:cs typeface="Calibri"/>
              </a:rPr>
              <a:t> </a:t>
            </a:r>
            <a:r>
              <a:rPr sz="800" spc="-10" dirty="0">
                <a:latin typeface="Calibri"/>
                <a:cs typeface="Calibri"/>
              </a:rPr>
              <a:t>Lighting</a:t>
            </a:r>
            <a:r>
              <a:rPr sz="800" spc="500" dirty="0">
                <a:latin typeface="Calibri"/>
                <a:cs typeface="Calibri"/>
              </a:rPr>
              <a:t> </a:t>
            </a:r>
            <a:r>
              <a:rPr sz="800" dirty="0">
                <a:latin typeface="Calibri"/>
                <a:cs typeface="Calibri"/>
              </a:rPr>
              <a:t>System,</a:t>
            </a:r>
            <a:r>
              <a:rPr sz="800" spc="465" dirty="0">
                <a:latin typeface="Calibri"/>
                <a:cs typeface="Calibri"/>
              </a:rPr>
              <a:t> </a:t>
            </a:r>
            <a:r>
              <a:rPr sz="800" dirty="0">
                <a:latin typeface="Calibri"/>
                <a:cs typeface="Calibri"/>
              </a:rPr>
              <a:t>a</a:t>
            </a:r>
            <a:r>
              <a:rPr sz="800" spc="475" dirty="0">
                <a:latin typeface="Calibri"/>
                <a:cs typeface="Calibri"/>
              </a:rPr>
              <a:t> </a:t>
            </a:r>
            <a:r>
              <a:rPr sz="800" spc="-10" dirty="0">
                <a:latin typeface="Calibri"/>
                <a:cs typeface="Calibri"/>
              </a:rPr>
              <a:t>game-</a:t>
            </a:r>
            <a:r>
              <a:rPr sz="800" dirty="0">
                <a:latin typeface="Calibri"/>
                <a:cs typeface="Calibri"/>
              </a:rPr>
              <a:t>changing</a:t>
            </a:r>
            <a:r>
              <a:rPr sz="800" spc="475" dirty="0">
                <a:latin typeface="Calibri"/>
                <a:cs typeface="Calibri"/>
              </a:rPr>
              <a:t> </a:t>
            </a:r>
            <a:r>
              <a:rPr sz="800" dirty="0">
                <a:latin typeface="Calibri"/>
                <a:cs typeface="Calibri"/>
              </a:rPr>
              <a:t>solution</a:t>
            </a:r>
            <a:r>
              <a:rPr sz="800" spc="475" dirty="0">
                <a:latin typeface="Calibri"/>
                <a:cs typeface="Calibri"/>
              </a:rPr>
              <a:t> </a:t>
            </a:r>
            <a:r>
              <a:rPr sz="800" spc="-20" dirty="0">
                <a:latin typeface="Calibri"/>
                <a:cs typeface="Calibri"/>
              </a:rPr>
              <a:t>that</a:t>
            </a:r>
            <a:r>
              <a:rPr sz="800" spc="500" dirty="0">
                <a:latin typeface="Calibri"/>
                <a:cs typeface="Calibri"/>
              </a:rPr>
              <a:t> </a:t>
            </a:r>
            <a:r>
              <a:rPr sz="800" dirty="0">
                <a:latin typeface="Calibri"/>
                <a:cs typeface="Calibri"/>
              </a:rPr>
              <a:t>significantly</a:t>
            </a:r>
            <a:r>
              <a:rPr sz="800" spc="345" dirty="0">
                <a:latin typeface="Calibri"/>
                <a:cs typeface="Calibri"/>
              </a:rPr>
              <a:t> </a:t>
            </a:r>
            <a:r>
              <a:rPr sz="800" dirty="0">
                <a:latin typeface="Calibri"/>
                <a:cs typeface="Calibri"/>
              </a:rPr>
              <a:t>reduces</a:t>
            </a:r>
            <a:r>
              <a:rPr sz="800" spc="330" dirty="0">
                <a:latin typeface="Calibri"/>
                <a:cs typeface="Calibri"/>
              </a:rPr>
              <a:t> </a:t>
            </a:r>
            <a:r>
              <a:rPr sz="800" dirty="0">
                <a:latin typeface="Calibri"/>
                <a:cs typeface="Calibri"/>
              </a:rPr>
              <a:t>energy</a:t>
            </a:r>
            <a:r>
              <a:rPr sz="800" spc="345" dirty="0">
                <a:latin typeface="Calibri"/>
                <a:cs typeface="Calibri"/>
              </a:rPr>
              <a:t> </a:t>
            </a:r>
            <a:r>
              <a:rPr sz="800" spc="-10" dirty="0">
                <a:latin typeface="Calibri"/>
                <a:cs typeface="Calibri"/>
              </a:rPr>
              <a:t>consumption</a:t>
            </a:r>
            <a:r>
              <a:rPr sz="800" spc="500" dirty="0">
                <a:latin typeface="Calibri"/>
                <a:cs typeface="Calibri"/>
              </a:rPr>
              <a:t> </a:t>
            </a:r>
            <a:r>
              <a:rPr sz="800" spc="-10" dirty="0">
                <a:latin typeface="Calibri"/>
                <a:cs typeface="Calibri"/>
              </a:rPr>
              <a:t>compared</a:t>
            </a:r>
            <a:r>
              <a:rPr sz="800" spc="-30" dirty="0">
                <a:latin typeface="Calibri"/>
                <a:cs typeface="Calibri"/>
              </a:rPr>
              <a:t> </a:t>
            </a:r>
            <a:r>
              <a:rPr sz="800" dirty="0">
                <a:latin typeface="Calibri"/>
                <a:cs typeface="Calibri"/>
              </a:rPr>
              <a:t>to</a:t>
            </a:r>
            <a:r>
              <a:rPr sz="800" spc="-10" dirty="0">
                <a:latin typeface="Calibri"/>
                <a:cs typeface="Calibri"/>
              </a:rPr>
              <a:t> </a:t>
            </a:r>
            <a:r>
              <a:rPr sz="800" dirty="0">
                <a:latin typeface="Calibri"/>
                <a:cs typeface="Calibri"/>
              </a:rPr>
              <a:t>other</a:t>
            </a:r>
            <a:r>
              <a:rPr sz="800" spc="-5" dirty="0">
                <a:latin typeface="Calibri"/>
                <a:cs typeface="Calibri"/>
              </a:rPr>
              <a:t> </a:t>
            </a:r>
            <a:r>
              <a:rPr sz="800" spc="-10" dirty="0">
                <a:latin typeface="Calibri"/>
                <a:cs typeface="Calibri"/>
              </a:rPr>
              <a:t>Vertical Farms.</a:t>
            </a:r>
            <a:endParaRPr sz="800">
              <a:latin typeface="Calibri"/>
              <a:cs typeface="Calibri"/>
            </a:endParaRPr>
          </a:p>
        </p:txBody>
      </p:sp>
      <p:sp>
        <p:nvSpPr>
          <p:cNvPr id="10" name="object 10"/>
          <p:cNvSpPr/>
          <p:nvPr/>
        </p:nvSpPr>
        <p:spPr>
          <a:xfrm>
            <a:off x="1897189" y="7101899"/>
            <a:ext cx="5727700" cy="226060"/>
          </a:xfrm>
          <a:custGeom>
            <a:avLst/>
            <a:gdLst/>
            <a:ahLst/>
            <a:cxnLst/>
            <a:rect l="l" t="t" r="r" b="b"/>
            <a:pathLst>
              <a:path w="5727700" h="226059">
                <a:moveTo>
                  <a:pt x="5446776" y="225552"/>
                </a:moveTo>
                <a:lnTo>
                  <a:pt x="278892" y="225552"/>
                </a:lnTo>
                <a:lnTo>
                  <a:pt x="224575" y="225290"/>
                </a:lnTo>
                <a:lnTo>
                  <a:pt x="172402" y="224599"/>
                </a:lnTo>
                <a:lnTo>
                  <a:pt x="123944" y="223623"/>
                </a:lnTo>
                <a:lnTo>
                  <a:pt x="80772" y="222504"/>
                </a:lnTo>
                <a:lnTo>
                  <a:pt x="46291" y="222003"/>
                </a:lnTo>
                <a:lnTo>
                  <a:pt x="20955" y="220789"/>
                </a:lnTo>
                <a:lnTo>
                  <a:pt x="5334" y="219289"/>
                </a:lnTo>
                <a:lnTo>
                  <a:pt x="0" y="217932"/>
                </a:lnTo>
                <a:lnTo>
                  <a:pt x="0" y="7620"/>
                </a:lnTo>
                <a:lnTo>
                  <a:pt x="46291" y="4191"/>
                </a:lnTo>
                <a:lnTo>
                  <a:pt x="123944" y="1928"/>
                </a:lnTo>
                <a:lnTo>
                  <a:pt x="172402" y="952"/>
                </a:lnTo>
                <a:lnTo>
                  <a:pt x="224575" y="261"/>
                </a:lnTo>
                <a:lnTo>
                  <a:pt x="278892" y="0"/>
                </a:lnTo>
                <a:lnTo>
                  <a:pt x="5446776" y="0"/>
                </a:lnTo>
                <a:lnTo>
                  <a:pt x="5501949" y="261"/>
                </a:lnTo>
                <a:lnTo>
                  <a:pt x="5554408" y="952"/>
                </a:lnTo>
                <a:lnTo>
                  <a:pt x="5602581" y="1928"/>
                </a:lnTo>
                <a:lnTo>
                  <a:pt x="5644896" y="3048"/>
                </a:lnTo>
                <a:lnTo>
                  <a:pt x="5706046" y="5334"/>
                </a:lnTo>
                <a:lnTo>
                  <a:pt x="5727192" y="7620"/>
                </a:lnTo>
                <a:lnTo>
                  <a:pt x="5727192" y="217932"/>
                </a:lnTo>
                <a:lnTo>
                  <a:pt x="5721834" y="219289"/>
                </a:lnTo>
                <a:lnTo>
                  <a:pt x="5706046" y="220789"/>
                </a:lnTo>
                <a:lnTo>
                  <a:pt x="5680257" y="222003"/>
                </a:lnTo>
                <a:lnTo>
                  <a:pt x="5644896" y="222504"/>
                </a:lnTo>
                <a:lnTo>
                  <a:pt x="5602581" y="223623"/>
                </a:lnTo>
                <a:lnTo>
                  <a:pt x="5554408" y="224599"/>
                </a:lnTo>
                <a:lnTo>
                  <a:pt x="5501949" y="225290"/>
                </a:lnTo>
                <a:lnTo>
                  <a:pt x="5446776" y="225552"/>
                </a:lnTo>
                <a:close/>
              </a:path>
            </a:pathLst>
          </a:custGeom>
          <a:solidFill>
            <a:srgbClr val="FFFF00"/>
          </a:solidFill>
        </p:spPr>
        <p:txBody>
          <a:bodyPr wrap="square" lIns="0" tIns="0" rIns="0" bIns="0" rtlCol="0"/>
          <a:lstStyle/>
          <a:p>
            <a:endParaRPr/>
          </a:p>
        </p:txBody>
      </p:sp>
      <p:sp>
        <p:nvSpPr>
          <p:cNvPr id="11" name="object 11"/>
          <p:cNvSpPr txBox="1"/>
          <p:nvPr/>
        </p:nvSpPr>
        <p:spPr>
          <a:xfrm>
            <a:off x="2593454" y="7145299"/>
            <a:ext cx="4282440" cy="146685"/>
          </a:xfrm>
          <a:prstGeom prst="rect">
            <a:avLst/>
          </a:prstGeom>
        </p:spPr>
        <p:txBody>
          <a:bodyPr vert="horz" wrap="square" lIns="0" tIns="11430" rIns="0" bIns="0" rtlCol="0">
            <a:spAutoFit/>
          </a:bodyPr>
          <a:lstStyle/>
          <a:p>
            <a:pPr marL="12700">
              <a:lnSpc>
                <a:spcPct val="100000"/>
              </a:lnSpc>
              <a:spcBef>
                <a:spcPts val="90"/>
              </a:spcBef>
            </a:pPr>
            <a:r>
              <a:rPr sz="800" dirty="0">
                <a:latin typeface="Calibri"/>
                <a:cs typeface="Calibri"/>
              </a:rPr>
              <a:t>“The</a:t>
            </a:r>
            <a:r>
              <a:rPr sz="800" spc="-20" dirty="0">
                <a:latin typeface="Calibri"/>
                <a:cs typeface="Calibri"/>
              </a:rPr>
              <a:t> </a:t>
            </a:r>
            <a:r>
              <a:rPr sz="800" spc="-10" dirty="0">
                <a:latin typeface="Calibri"/>
                <a:cs typeface="Calibri"/>
              </a:rPr>
              <a:t>people</a:t>
            </a:r>
            <a:r>
              <a:rPr sz="800" spc="-20" dirty="0">
                <a:latin typeface="Calibri"/>
                <a:cs typeface="Calibri"/>
              </a:rPr>
              <a:t> </a:t>
            </a:r>
            <a:r>
              <a:rPr sz="800" spc="-10" dirty="0">
                <a:latin typeface="Calibri"/>
                <a:cs typeface="Calibri"/>
              </a:rPr>
              <a:t>who</a:t>
            </a:r>
            <a:r>
              <a:rPr sz="800" spc="-25" dirty="0">
                <a:latin typeface="Calibri"/>
                <a:cs typeface="Calibri"/>
              </a:rPr>
              <a:t> </a:t>
            </a:r>
            <a:r>
              <a:rPr sz="800" dirty="0">
                <a:latin typeface="Calibri"/>
                <a:cs typeface="Calibri"/>
              </a:rPr>
              <a:t>are</a:t>
            </a:r>
            <a:r>
              <a:rPr sz="800" spc="-20" dirty="0">
                <a:latin typeface="Calibri"/>
                <a:cs typeface="Calibri"/>
              </a:rPr>
              <a:t> </a:t>
            </a:r>
            <a:r>
              <a:rPr sz="800" spc="-10" dirty="0">
                <a:latin typeface="Calibri"/>
                <a:cs typeface="Calibri"/>
              </a:rPr>
              <a:t>crazy</a:t>
            </a:r>
            <a:r>
              <a:rPr sz="800" spc="-30" dirty="0">
                <a:latin typeface="Calibri"/>
                <a:cs typeface="Calibri"/>
              </a:rPr>
              <a:t> </a:t>
            </a:r>
            <a:r>
              <a:rPr sz="800" spc="-10" dirty="0">
                <a:latin typeface="Calibri"/>
                <a:cs typeface="Calibri"/>
              </a:rPr>
              <a:t>enough</a:t>
            </a:r>
            <a:r>
              <a:rPr sz="800" spc="-35" dirty="0">
                <a:latin typeface="Calibri"/>
                <a:cs typeface="Calibri"/>
              </a:rPr>
              <a:t> </a:t>
            </a:r>
            <a:r>
              <a:rPr sz="800" dirty="0">
                <a:latin typeface="Calibri"/>
                <a:cs typeface="Calibri"/>
              </a:rPr>
              <a:t>to</a:t>
            </a:r>
            <a:r>
              <a:rPr sz="800" spc="-10" dirty="0">
                <a:latin typeface="Calibri"/>
                <a:cs typeface="Calibri"/>
              </a:rPr>
              <a:t> </a:t>
            </a:r>
            <a:r>
              <a:rPr sz="800" dirty="0">
                <a:latin typeface="Calibri"/>
                <a:cs typeface="Calibri"/>
              </a:rPr>
              <a:t>think</a:t>
            </a:r>
            <a:r>
              <a:rPr sz="800" spc="-10" dirty="0">
                <a:latin typeface="Calibri"/>
                <a:cs typeface="Calibri"/>
              </a:rPr>
              <a:t> </a:t>
            </a:r>
            <a:r>
              <a:rPr sz="800" dirty="0">
                <a:latin typeface="Calibri"/>
                <a:cs typeface="Calibri"/>
              </a:rPr>
              <a:t>they</a:t>
            </a:r>
            <a:r>
              <a:rPr sz="800" spc="-25" dirty="0">
                <a:latin typeface="Calibri"/>
                <a:cs typeface="Calibri"/>
              </a:rPr>
              <a:t> </a:t>
            </a:r>
            <a:r>
              <a:rPr sz="800" dirty="0">
                <a:latin typeface="Calibri"/>
                <a:cs typeface="Calibri"/>
              </a:rPr>
              <a:t>can</a:t>
            </a:r>
            <a:r>
              <a:rPr sz="800" spc="-25" dirty="0">
                <a:latin typeface="Calibri"/>
                <a:cs typeface="Calibri"/>
              </a:rPr>
              <a:t> </a:t>
            </a:r>
            <a:r>
              <a:rPr sz="800" spc="-10" dirty="0">
                <a:latin typeface="Calibri"/>
                <a:cs typeface="Calibri"/>
              </a:rPr>
              <a:t>change</a:t>
            </a:r>
            <a:r>
              <a:rPr sz="800" spc="-35" dirty="0">
                <a:latin typeface="Calibri"/>
                <a:cs typeface="Calibri"/>
              </a:rPr>
              <a:t> </a:t>
            </a:r>
            <a:r>
              <a:rPr sz="800" dirty="0">
                <a:latin typeface="Calibri"/>
                <a:cs typeface="Calibri"/>
              </a:rPr>
              <a:t>the</a:t>
            </a:r>
            <a:r>
              <a:rPr sz="800" spc="-15" dirty="0">
                <a:latin typeface="Calibri"/>
                <a:cs typeface="Calibri"/>
              </a:rPr>
              <a:t> </a:t>
            </a:r>
            <a:r>
              <a:rPr sz="800" spc="-10" dirty="0">
                <a:latin typeface="Calibri"/>
                <a:cs typeface="Calibri"/>
              </a:rPr>
              <a:t>world</a:t>
            </a:r>
            <a:r>
              <a:rPr sz="800" spc="-20" dirty="0">
                <a:latin typeface="Calibri"/>
                <a:cs typeface="Calibri"/>
              </a:rPr>
              <a:t> </a:t>
            </a:r>
            <a:r>
              <a:rPr sz="800" dirty="0">
                <a:latin typeface="Calibri"/>
                <a:cs typeface="Calibri"/>
              </a:rPr>
              <a:t>are</a:t>
            </a:r>
            <a:r>
              <a:rPr sz="800" spc="-25" dirty="0">
                <a:latin typeface="Calibri"/>
                <a:cs typeface="Calibri"/>
              </a:rPr>
              <a:t> </a:t>
            </a:r>
            <a:r>
              <a:rPr sz="800" dirty="0">
                <a:latin typeface="Calibri"/>
                <a:cs typeface="Calibri"/>
              </a:rPr>
              <a:t>the</a:t>
            </a:r>
            <a:r>
              <a:rPr sz="800" spc="-10" dirty="0">
                <a:latin typeface="Calibri"/>
                <a:cs typeface="Calibri"/>
              </a:rPr>
              <a:t> ones</a:t>
            </a:r>
            <a:r>
              <a:rPr sz="800" spc="-20" dirty="0">
                <a:latin typeface="Calibri"/>
                <a:cs typeface="Calibri"/>
              </a:rPr>
              <a:t> </a:t>
            </a:r>
            <a:r>
              <a:rPr sz="800" spc="-10" dirty="0">
                <a:latin typeface="Calibri"/>
                <a:cs typeface="Calibri"/>
              </a:rPr>
              <a:t>who</a:t>
            </a:r>
            <a:r>
              <a:rPr sz="800" spc="-35" dirty="0">
                <a:latin typeface="Calibri"/>
                <a:cs typeface="Calibri"/>
              </a:rPr>
              <a:t> </a:t>
            </a:r>
            <a:r>
              <a:rPr sz="800" dirty="0">
                <a:latin typeface="Calibri"/>
                <a:cs typeface="Calibri"/>
              </a:rPr>
              <a:t>do.”</a:t>
            </a:r>
            <a:r>
              <a:rPr sz="800" spc="145" dirty="0">
                <a:latin typeface="Calibri"/>
                <a:cs typeface="Calibri"/>
              </a:rPr>
              <a:t> </a:t>
            </a:r>
            <a:r>
              <a:rPr sz="800" spc="-10" dirty="0">
                <a:latin typeface="Calibri"/>
                <a:cs typeface="Calibri"/>
              </a:rPr>
              <a:t>Steve</a:t>
            </a:r>
            <a:r>
              <a:rPr sz="800" spc="-15" dirty="0">
                <a:latin typeface="Calibri"/>
                <a:cs typeface="Calibri"/>
              </a:rPr>
              <a:t> </a:t>
            </a:r>
            <a:r>
              <a:rPr sz="800" spc="-20" dirty="0">
                <a:latin typeface="Calibri"/>
                <a:cs typeface="Calibri"/>
              </a:rPr>
              <a:t>Jobs</a:t>
            </a:r>
            <a:endParaRPr sz="800">
              <a:latin typeface="Calibri"/>
              <a:cs typeface="Calibri"/>
            </a:endParaRPr>
          </a:p>
        </p:txBody>
      </p:sp>
      <p:pic>
        <p:nvPicPr>
          <p:cNvPr id="12" name="object 12"/>
          <p:cNvPicPr/>
          <p:nvPr/>
        </p:nvPicPr>
        <p:blipFill>
          <a:blip r:embed="rId4" cstate="print"/>
          <a:stretch>
            <a:fillRect/>
          </a:stretch>
        </p:blipFill>
        <p:spPr>
          <a:xfrm>
            <a:off x="9668140" y="922931"/>
            <a:ext cx="798113" cy="664431"/>
          </a:xfrm>
          <a:prstGeom prst="rect">
            <a:avLst/>
          </a:prstGeom>
        </p:spPr>
      </p:pic>
      <p:sp>
        <p:nvSpPr>
          <p:cNvPr id="13" name="object 13"/>
          <p:cNvSpPr txBox="1">
            <a:spLocks noGrp="1"/>
          </p:cNvSpPr>
          <p:nvPr>
            <p:ph type="title"/>
          </p:nvPr>
        </p:nvSpPr>
        <p:spPr>
          <a:xfrm>
            <a:off x="1336547" y="1139952"/>
            <a:ext cx="8018145" cy="769620"/>
          </a:xfrm>
          <a:prstGeom prst="rect">
            <a:avLst/>
          </a:prstGeom>
          <a:ln w="33528">
            <a:solidFill>
              <a:srgbClr val="000000"/>
            </a:solidFill>
          </a:ln>
        </p:spPr>
        <p:txBody>
          <a:bodyPr vert="horz" wrap="square" lIns="0" tIns="0" rIns="0" bIns="0" rtlCol="0">
            <a:spAutoFit/>
          </a:bodyPr>
          <a:lstStyle/>
          <a:p>
            <a:pPr algn="ctr">
              <a:lnSpc>
                <a:spcPts val="5030"/>
              </a:lnSpc>
            </a:pPr>
            <a:r>
              <a:rPr sz="4200" i="0" u="none" dirty="0">
                <a:latin typeface="Calibri"/>
                <a:cs typeface="Calibri"/>
              </a:rPr>
              <a:t>THE</a:t>
            </a:r>
            <a:r>
              <a:rPr sz="4200" i="0" u="none" spc="-120" dirty="0">
                <a:latin typeface="Calibri"/>
                <a:cs typeface="Calibri"/>
              </a:rPr>
              <a:t> </a:t>
            </a:r>
            <a:r>
              <a:rPr sz="4200" i="0" u="none" dirty="0">
                <a:latin typeface="Calibri"/>
                <a:cs typeface="Calibri"/>
              </a:rPr>
              <a:t>TEAM</a:t>
            </a:r>
            <a:r>
              <a:rPr sz="4200" i="0" u="none" spc="-175" dirty="0">
                <a:latin typeface="Calibri"/>
                <a:cs typeface="Calibri"/>
              </a:rPr>
              <a:t> </a:t>
            </a:r>
            <a:r>
              <a:rPr sz="4200" i="0" u="none" dirty="0">
                <a:latin typeface="Calibri"/>
                <a:cs typeface="Calibri"/>
              </a:rPr>
              <a:t>BEHIND</a:t>
            </a:r>
            <a:r>
              <a:rPr sz="4200" i="0" u="none" spc="-150" dirty="0">
                <a:latin typeface="Calibri"/>
                <a:cs typeface="Calibri"/>
              </a:rPr>
              <a:t> </a:t>
            </a:r>
            <a:r>
              <a:rPr sz="4200" i="0" u="none" spc="-25" dirty="0">
                <a:latin typeface="Calibri"/>
                <a:cs typeface="Calibri"/>
              </a:rPr>
              <a:t>US</a:t>
            </a:r>
            <a:endParaRPr sz="4200">
              <a:latin typeface="Calibri"/>
              <a:cs typeface="Calibri"/>
            </a:endParaRPr>
          </a:p>
        </p:txBody>
      </p:sp>
      <p:sp>
        <p:nvSpPr>
          <p:cNvPr id="14" name="object 14"/>
          <p:cNvSpPr txBox="1"/>
          <p:nvPr/>
        </p:nvSpPr>
        <p:spPr>
          <a:xfrm>
            <a:off x="804151" y="6406451"/>
            <a:ext cx="659130"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888888"/>
                </a:solidFill>
                <a:latin typeface="Calibri"/>
                <a:cs typeface="Calibri"/>
              </a:rPr>
              <a:t>Project</a:t>
            </a:r>
            <a:r>
              <a:rPr sz="1050" spc="-5" dirty="0">
                <a:solidFill>
                  <a:srgbClr val="888888"/>
                </a:solidFill>
                <a:latin typeface="Calibri"/>
                <a:cs typeface="Calibri"/>
              </a:rPr>
              <a:t> </a:t>
            </a:r>
            <a:r>
              <a:rPr sz="1050" dirty="0">
                <a:solidFill>
                  <a:srgbClr val="888888"/>
                </a:solidFill>
                <a:latin typeface="Calibri"/>
                <a:cs typeface="Calibri"/>
              </a:rPr>
              <a:t>CB</a:t>
            </a:r>
            <a:r>
              <a:rPr sz="1050" spc="-20" dirty="0">
                <a:solidFill>
                  <a:srgbClr val="888888"/>
                </a:solidFill>
                <a:latin typeface="Calibri"/>
                <a:cs typeface="Calibri"/>
              </a:rPr>
              <a:t> </a:t>
            </a:r>
            <a:r>
              <a:rPr sz="1050" spc="-50" dirty="0">
                <a:solidFill>
                  <a:srgbClr val="888888"/>
                </a:solidFill>
                <a:latin typeface="Calibri"/>
                <a:cs typeface="Calibri"/>
              </a:rPr>
              <a:t>-</a:t>
            </a:r>
            <a:endParaRPr sz="1050">
              <a:latin typeface="Calibri"/>
              <a:cs typeface="Calibri"/>
            </a:endParaRPr>
          </a:p>
        </p:txBody>
      </p:sp>
      <p:pic>
        <p:nvPicPr>
          <p:cNvPr id="15" name="object 15"/>
          <p:cNvPicPr/>
          <p:nvPr/>
        </p:nvPicPr>
        <p:blipFill>
          <a:blip r:embed="rId5" cstate="print"/>
          <a:stretch>
            <a:fillRect/>
          </a:stretch>
        </p:blipFill>
        <p:spPr>
          <a:xfrm>
            <a:off x="5244359" y="2003226"/>
            <a:ext cx="1245195" cy="1245195"/>
          </a:xfrm>
          <a:prstGeom prst="rect">
            <a:avLst/>
          </a:prstGeom>
        </p:spPr>
      </p:pic>
      <p:pic>
        <p:nvPicPr>
          <p:cNvPr id="16" name="object 16"/>
          <p:cNvPicPr/>
          <p:nvPr/>
        </p:nvPicPr>
        <p:blipFill>
          <a:blip r:embed="rId6" cstate="print"/>
          <a:stretch>
            <a:fillRect/>
          </a:stretch>
        </p:blipFill>
        <p:spPr>
          <a:xfrm>
            <a:off x="7581106" y="1939438"/>
            <a:ext cx="1365009" cy="1365009"/>
          </a:xfrm>
          <a:prstGeom prst="rect">
            <a:avLst/>
          </a:prstGeom>
        </p:spPr>
      </p:pic>
      <p:sp>
        <p:nvSpPr>
          <p:cNvPr id="17" name="object 17"/>
          <p:cNvSpPr txBox="1"/>
          <p:nvPr/>
        </p:nvSpPr>
        <p:spPr>
          <a:xfrm>
            <a:off x="7312717" y="4143184"/>
            <a:ext cx="2178685" cy="235204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Calibri"/>
                <a:cs typeface="Calibri"/>
              </a:rPr>
              <a:t>the</a:t>
            </a:r>
            <a:r>
              <a:rPr sz="900" spc="-5" dirty="0">
                <a:latin typeface="Calibri"/>
                <a:cs typeface="Calibri"/>
              </a:rPr>
              <a:t> </a:t>
            </a:r>
            <a:r>
              <a:rPr sz="900" dirty="0">
                <a:latin typeface="Calibri"/>
                <a:cs typeface="Calibri"/>
              </a:rPr>
              <a:t>leading </a:t>
            </a:r>
            <a:r>
              <a:rPr sz="900" spc="-10" dirty="0">
                <a:latin typeface="Calibri"/>
                <a:cs typeface="Calibri"/>
              </a:rPr>
              <a:t>consultants</a:t>
            </a:r>
            <a:r>
              <a:rPr sz="900" spc="-5" dirty="0">
                <a:latin typeface="Calibri"/>
                <a:cs typeface="Calibri"/>
              </a:rPr>
              <a:t> </a:t>
            </a:r>
            <a:r>
              <a:rPr sz="900" dirty="0">
                <a:latin typeface="Calibri"/>
                <a:cs typeface="Calibri"/>
              </a:rPr>
              <a:t>to</a:t>
            </a:r>
            <a:r>
              <a:rPr sz="900" spc="-5" dirty="0">
                <a:latin typeface="Calibri"/>
                <a:cs typeface="Calibri"/>
              </a:rPr>
              <a:t> </a:t>
            </a:r>
            <a:r>
              <a:rPr sz="900" dirty="0">
                <a:latin typeface="Calibri"/>
                <a:cs typeface="Calibri"/>
              </a:rPr>
              <a:t>all</a:t>
            </a:r>
            <a:r>
              <a:rPr sz="900" spc="-5" dirty="0">
                <a:latin typeface="Calibri"/>
                <a:cs typeface="Calibri"/>
              </a:rPr>
              <a:t> </a:t>
            </a:r>
            <a:r>
              <a:rPr sz="900" spc="-10" dirty="0">
                <a:latin typeface="Calibri"/>
                <a:cs typeface="Calibri"/>
              </a:rPr>
              <a:t>Controlled</a:t>
            </a:r>
            <a:r>
              <a:rPr sz="900" spc="500" dirty="0">
                <a:latin typeface="Calibri"/>
                <a:cs typeface="Calibri"/>
              </a:rPr>
              <a:t> </a:t>
            </a:r>
            <a:r>
              <a:rPr sz="900" dirty="0">
                <a:latin typeface="Calibri"/>
                <a:cs typeface="Calibri"/>
              </a:rPr>
              <a:t>Environment</a:t>
            </a:r>
            <a:r>
              <a:rPr sz="900" spc="-10" dirty="0">
                <a:latin typeface="Calibri"/>
                <a:cs typeface="Calibri"/>
              </a:rPr>
              <a:t> Agricultural industries</a:t>
            </a:r>
            <a:r>
              <a:rPr sz="900" spc="-15" dirty="0">
                <a:latin typeface="Calibri"/>
                <a:cs typeface="Calibri"/>
              </a:rPr>
              <a:t> </a:t>
            </a:r>
            <a:r>
              <a:rPr sz="900" dirty="0">
                <a:latin typeface="Calibri"/>
                <a:cs typeface="Calibri"/>
              </a:rPr>
              <a:t>with</a:t>
            </a:r>
            <a:r>
              <a:rPr sz="900" spc="-15" dirty="0">
                <a:latin typeface="Calibri"/>
                <a:cs typeface="Calibri"/>
              </a:rPr>
              <a:t> </a:t>
            </a:r>
            <a:r>
              <a:rPr sz="900" spc="-50" dirty="0">
                <a:latin typeface="Calibri"/>
                <a:cs typeface="Calibri"/>
              </a:rPr>
              <a:t>a</a:t>
            </a:r>
            <a:r>
              <a:rPr sz="900" spc="500" dirty="0">
                <a:latin typeface="Calibri"/>
                <a:cs typeface="Calibri"/>
              </a:rPr>
              <a:t> </a:t>
            </a:r>
            <a:r>
              <a:rPr sz="900" dirty="0">
                <a:latin typeface="Calibri"/>
                <a:cs typeface="Calibri"/>
              </a:rPr>
              <a:t>long</a:t>
            </a:r>
            <a:r>
              <a:rPr sz="900" spc="-15" dirty="0">
                <a:latin typeface="Calibri"/>
                <a:cs typeface="Calibri"/>
              </a:rPr>
              <a:t> </a:t>
            </a:r>
            <a:r>
              <a:rPr sz="900" dirty="0">
                <a:latin typeface="Calibri"/>
                <a:cs typeface="Calibri"/>
              </a:rPr>
              <a:t>and</a:t>
            </a:r>
            <a:r>
              <a:rPr sz="900" spc="-15" dirty="0">
                <a:latin typeface="Calibri"/>
                <a:cs typeface="Calibri"/>
              </a:rPr>
              <a:t> </a:t>
            </a:r>
            <a:r>
              <a:rPr sz="900" spc="-10" dirty="0">
                <a:latin typeface="Calibri"/>
                <a:cs typeface="Calibri"/>
              </a:rPr>
              <a:t>proven</a:t>
            </a:r>
            <a:r>
              <a:rPr sz="900" spc="-15" dirty="0">
                <a:latin typeface="Calibri"/>
                <a:cs typeface="Calibri"/>
              </a:rPr>
              <a:t> </a:t>
            </a:r>
            <a:r>
              <a:rPr sz="900" dirty="0">
                <a:latin typeface="Calibri"/>
                <a:cs typeface="Calibri"/>
              </a:rPr>
              <a:t>track</a:t>
            </a:r>
            <a:r>
              <a:rPr sz="900" spc="-10" dirty="0">
                <a:latin typeface="Calibri"/>
                <a:cs typeface="Calibri"/>
              </a:rPr>
              <a:t> </a:t>
            </a:r>
            <a:r>
              <a:rPr sz="900" dirty="0">
                <a:latin typeface="Calibri"/>
                <a:cs typeface="Calibri"/>
              </a:rPr>
              <a:t>record</a:t>
            </a:r>
            <a:r>
              <a:rPr sz="900" spc="-15" dirty="0">
                <a:latin typeface="Calibri"/>
                <a:cs typeface="Calibri"/>
              </a:rPr>
              <a:t> </a:t>
            </a:r>
            <a:r>
              <a:rPr sz="900" dirty="0">
                <a:latin typeface="Calibri"/>
                <a:cs typeface="Calibri"/>
              </a:rPr>
              <a:t>of</a:t>
            </a:r>
            <a:r>
              <a:rPr sz="900" spc="-15" dirty="0">
                <a:latin typeface="Calibri"/>
                <a:cs typeface="Calibri"/>
              </a:rPr>
              <a:t> </a:t>
            </a:r>
            <a:r>
              <a:rPr sz="900" dirty="0">
                <a:latin typeface="Calibri"/>
                <a:cs typeface="Calibri"/>
              </a:rPr>
              <a:t>success</a:t>
            </a:r>
            <a:r>
              <a:rPr sz="900" spc="-15" dirty="0">
                <a:latin typeface="Calibri"/>
                <a:cs typeface="Calibri"/>
              </a:rPr>
              <a:t> </a:t>
            </a:r>
            <a:r>
              <a:rPr sz="900" dirty="0">
                <a:latin typeface="Calibri"/>
                <a:cs typeface="Calibri"/>
              </a:rPr>
              <a:t>-</a:t>
            </a:r>
            <a:r>
              <a:rPr sz="900" spc="-15" dirty="0">
                <a:latin typeface="Calibri"/>
                <a:cs typeface="Calibri"/>
              </a:rPr>
              <a:t> </a:t>
            </a:r>
            <a:r>
              <a:rPr sz="900" spc="-20" dirty="0">
                <a:latin typeface="Calibri"/>
                <a:cs typeface="Calibri"/>
              </a:rPr>
              <a:t>from</a:t>
            </a:r>
            <a:r>
              <a:rPr sz="900" spc="500" dirty="0">
                <a:latin typeface="Calibri"/>
                <a:cs typeface="Calibri"/>
              </a:rPr>
              <a:t> </a:t>
            </a:r>
            <a:r>
              <a:rPr sz="900" dirty="0">
                <a:latin typeface="Calibri"/>
                <a:cs typeface="Calibri"/>
              </a:rPr>
              <a:t>greenhouse</a:t>
            </a:r>
            <a:r>
              <a:rPr sz="900" spc="-35" dirty="0">
                <a:latin typeface="Calibri"/>
                <a:cs typeface="Calibri"/>
              </a:rPr>
              <a:t> </a:t>
            </a:r>
            <a:r>
              <a:rPr sz="900" dirty="0">
                <a:latin typeface="Calibri"/>
                <a:cs typeface="Calibri"/>
              </a:rPr>
              <a:t>hydroponic</a:t>
            </a:r>
            <a:r>
              <a:rPr sz="900" spc="-30" dirty="0">
                <a:latin typeface="Calibri"/>
                <a:cs typeface="Calibri"/>
              </a:rPr>
              <a:t> </a:t>
            </a:r>
            <a:r>
              <a:rPr sz="900" dirty="0">
                <a:latin typeface="Calibri"/>
                <a:cs typeface="Calibri"/>
              </a:rPr>
              <a:t>farms</a:t>
            </a:r>
            <a:r>
              <a:rPr sz="900" spc="-30" dirty="0">
                <a:latin typeface="Calibri"/>
                <a:cs typeface="Calibri"/>
              </a:rPr>
              <a:t> </a:t>
            </a:r>
            <a:r>
              <a:rPr sz="900" dirty="0">
                <a:latin typeface="Calibri"/>
                <a:cs typeface="Calibri"/>
              </a:rPr>
              <a:t>to</a:t>
            </a:r>
            <a:r>
              <a:rPr sz="900" spc="-30" dirty="0">
                <a:latin typeface="Calibri"/>
                <a:cs typeface="Calibri"/>
              </a:rPr>
              <a:t> </a:t>
            </a:r>
            <a:r>
              <a:rPr sz="900" spc="-10" dirty="0">
                <a:latin typeface="Calibri"/>
                <a:cs typeface="Calibri"/>
              </a:rPr>
              <a:t>indoor</a:t>
            </a:r>
            <a:r>
              <a:rPr sz="900" spc="500" dirty="0">
                <a:latin typeface="Calibri"/>
                <a:cs typeface="Calibri"/>
              </a:rPr>
              <a:t> </a:t>
            </a:r>
            <a:r>
              <a:rPr sz="900" spc="-10" dirty="0">
                <a:latin typeface="Calibri"/>
                <a:cs typeface="Calibri"/>
              </a:rPr>
              <a:t>production. </a:t>
            </a:r>
            <a:r>
              <a:rPr sz="900" dirty="0">
                <a:latin typeface="Calibri"/>
                <a:cs typeface="Calibri"/>
              </a:rPr>
              <a:t>A</a:t>
            </a:r>
            <a:r>
              <a:rPr sz="900" spc="-5" dirty="0">
                <a:latin typeface="Calibri"/>
                <a:cs typeface="Calibri"/>
              </a:rPr>
              <a:t> </a:t>
            </a:r>
            <a:r>
              <a:rPr sz="900" spc="-10" dirty="0">
                <a:latin typeface="Calibri"/>
                <a:cs typeface="Calibri"/>
              </a:rPr>
              <a:t>well-</a:t>
            </a:r>
            <a:r>
              <a:rPr sz="900" dirty="0">
                <a:latin typeface="Calibri"/>
                <a:cs typeface="Calibri"/>
              </a:rPr>
              <a:t>know</a:t>
            </a:r>
            <a:r>
              <a:rPr sz="900" spc="-5" dirty="0">
                <a:latin typeface="Calibri"/>
                <a:cs typeface="Calibri"/>
              </a:rPr>
              <a:t> </a:t>
            </a:r>
            <a:r>
              <a:rPr sz="900" dirty="0">
                <a:latin typeface="Calibri"/>
                <a:cs typeface="Calibri"/>
              </a:rPr>
              <a:t>problem</a:t>
            </a:r>
            <a:r>
              <a:rPr sz="900" spc="-5" dirty="0">
                <a:latin typeface="Calibri"/>
                <a:cs typeface="Calibri"/>
              </a:rPr>
              <a:t> </a:t>
            </a:r>
            <a:r>
              <a:rPr sz="900" dirty="0">
                <a:latin typeface="Calibri"/>
                <a:cs typeface="Calibri"/>
              </a:rPr>
              <a:t>solver</a:t>
            </a:r>
            <a:r>
              <a:rPr sz="900" spc="-5" dirty="0">
                <a:latin typeface="Calibri"/>
                <a:cs typeface="Calibri"/>
              </a:rPr>
              <a:t> </a:t>
            </a:r>
            <a:r>
              <a:rPr sz="900" spc="-25" dirty="0">
                <a:latin typeface="Calibri"/>
                <a:cs typeface="Calibri"/>
              </a:rPr>
              <a:t>and</a:t>
            </a:r>
            <a:r>
              <a:rPr sz="900" spc="500" dirty="0">
                <a:latin typeface="Calibri"/>
                <a:cs typeface="Calibri"/>
              </a:rPr>
              <a:t> </a:t>
            </a:r>
            <a:r>
              <a:rPr sz="900" dirty="0">
                <a:latin typeface="Calibri"/>
                <a:cs typeface="Calibri"/>
              </a:rPr>
              <a:t>trainer</a:t>
            </a:r>
            <a:r>
              <a:rPr sz="900" spc="-20" dirty="0">
                <a:latin typeface="Calibri"/>
                <a:cs typeface="Calibri"/>
              </a:rPr>
              <a:t> </a:t>
            </a:r>
            <a:r>
              <a:rPr sz="900" dirty="0">
                <a:latin typeface="Calibri"/>
                <a:cs typeface="Calibri"/>
              </a:rPr>
              <a:t>to</a:t>
            </a:r>
            <a:r>
              <a:rPr sz="900" spc="-20" dirty="0">
                <a:latin typeface="Calibri"/>
                <a:cs typeface="Calibri"/>
              </a:rPr>
              <a:t> </a:t>
            </a:r>
            <a:r>
              <a:rPr sz="900" spc="-10" dirty="0">
                <a:latin typeface="Calibri"/>
                <a:cs typeface="Calibri"/>
              </a:rPr>
              <a:t>commercial</a:t>
            </a:r>
            <a:r>
              <a:rPr sz="900" spc="-20" dirty="0">
                <a:latin typeface="Calibri"/>
                <a:cs typeface="Calibri"/>
              </a:rPr>
              <a:t> </a:t>
            </a:r>
            <a:r>
              <a:rPr sz="900" dirty="0">
                <a:latin typeface="Calibri"/>
                <a:cs typeface="Calibri"/>
              </a:rPr>
              <a:t>growers</a:t>
            </a:r>
            <a:r>
              <a:rPr sz="900" spc="-20" dirty="0">
                <a:latin typeface="Calibri"/>
                <a:cs typeface="Calibri"/>
              </a:rPr>
              <a:t> </a:t>
            </a:r>
            <a:r>
              <a:rPr sz="900" dirty="0">
                <a:latin typeface="Calibri"/>
                <a:cs typeface="Calibri"/>
              </a:rPr>
              <a:t>around</a:t>
            </a:r>
            <a:r>
              <a:rPr sz="900" spc="-15" dirty="0">
                <a:latin typeface="Calibri"/>
                <a:cs typeface="Calibri"/>
              </a:rPr>
              <a:t> </a:t>
            </a:r>
            <a:r>
              <a:rPr sz="900" spc="-25" dirty="0">
                <a:latin typeface="Calibri"/>
                <a:cs typeface="Calibri"/>
              </a:rPr>
              <a:t>the</a:t>
            </a:r>
            <a:r>
              <a:rPr sz="900" spc="500" dirty="0">
                <a:latin typeface="Calibri"/>
                <a:cs typeface="Calibri"/>
              </a:rPr>
              <a:t> </a:t>
            </a:r>
            <a:r>
              <a:rPr sz="900" dirty="0">
                <a:latin typeface="Calibri"/>
                <a:cs typeface="Calibri"/>
              </a:rPr>
              <a:t>world.</a:t>
            </a:r>
            <a:r>
              <a:rPr sz="900" spc="-20" dirty="0">
                <a:latin typeface="Calibri"/>
                <a:cs typeface="Calibri"/>
              </a:rPr>
              <a:t> </a:t>
            </a:r>
            <a:r>
              <a:rPr sz="900" spc="-10" dirty="0">
                <a:latin typeface="Calibri"/>
                <a:cs typeface="Calibri"/>
              </a:rPr>
              <a:t>Leverages</a:t>
            </a:r>
            <a:r>
              <a:rPr sz="900" spc="-20" dirty="0">
                <a:latin typeface="Calibri"/>
                <a:cs typeface="Calibri"/>
              </a:rPr>
              <a:t> </a:t>
            </a:r>
            <a:r>
              <a:rPr sz="900" dirty="0">
                <a:latin typeface="Calibri"/>
                <a:cs typeface="Calibri"/>
              </a:rPr>
              <a:t>high</a:t>
            </a:r>
            <a:r>
              <a:rPr sz="900" spc="-20" dirty="0">
                <a:latin typeface="Calibri"/>
                <a:cs typeface="Calibri"/>
              </a:rPr>
              <a:t> </a:t>
            </a:r>
            <a:r>
              <a:rPr sz="900" dirty="0">
                <a:latin typeface="Calibri"/>
                <a:cs typeface="Calibri"/>
              </a:rPr>
              <a:t>level</a:t>
            </a:r>
            <a:r>
              <a:rPr sz="900" spc="-10" dirty="0">
                <a:latin typeface="Calibri"/>
                <a:cs typeface="Calibri"/>
              </a:rPr>
              <a:t> relationships</a:t>
            </a:r>
            <a:r>
              <a:rPr sz="900" spc="-20" dirty="0">
                <a:latin typeface="Calibri"/>
                <a:cs typeface="Calibri"/>
              </a:rPr>
              <a:t> with</a:t>
            </a:r>
            <a:r>
              <a:rPr sz="900" spc="500" dirty="0">
                <a:latin typeface="Calibri"/>
                <a:cs typeface="Calibri"/>
              </a:rPr>
              <a:t> </a:t>
            </a:r>
            <a:r>
              <a:rPr sz="900" dirty="0">
                <a:latin typeface="Calibri"/>
                <a:cs typeface="Calibri"/>
              </a:rPr>
              <a:t>leading</a:t>
            </a:r>
            <a:r>
              <a:rPr sz="900" spc="-25" dirty="0">
                <a:latin typeface="Calibri"/>
                <a:cs typeface="Calibri"/>
              </a:rPr>
              <a:t> </a:t>
            </a:r>
            <a:r>
              <a:rPr sz="900" dirty="0">
                <a:latin typeface="Calibri"/>
                <a:cs typeface="Calibri"/>
              </a:rPr>
              <a:t>ancillary</a:t>
            </a:r>
            <a:r>
              <a:rPr sz="900" spc="-25" dirty="0">
                <a:latin typeface="Calibri"/>
                <a:cs typeface="Calibri"/>
              </a:rPr>
              <a:t> </a:t>
            </a:r>
            <a:r>
              <a:rPr sz="900" dirty="0">
                <a:latin typeface="Calibri"/>
                <a:cs typeface="Calibri"/>
              </a:rPr>
              <a:t>technology</a:t>
            </a:r>
            <a:r>
              <a:rPr sz="900" spc="-20" dirty="0">
                <a:latin typeface="Calibri"/>
                <a:cs typeface="Calibri"/>
              </a:rPr>
              <a:t> </a:t>
            </a:r>
            <a:r>
              <a:rPr sz="900" spc="-10" dirty="0">
                <a:latin typeface="Calibri"/>
                <a:cs typeface="Calibri"/>
              </a:rPr>
              <a:t>providers</a:t>
            </a:r>
            <a:r>
              <a:rPr sz="900" spc="-25" dirty="0">
                <a:latin typeface="Calibri"/>
                <a:cs typeface="Calibri"/>
              </a:rPr>
              <a:t> </a:t>
            </a:r>
            <a:r>
              <a:rPr sz="900" spc="-20" dirty="0">
                <a:latin typeface="Calibri"/>
                <a:cs typeface="Calibri"/>
              </a:rPr>
              <a:t>such</a:t>
            </a:r>
            <a:r>
              <a:rPr sz="900" spc="500" dirty="0">
                <a:latin typeface="Calibri"/>
                <a:cs typeface="Calibri"/>
              </a:rPr>
              <a:t> </a:t>
            </a:r>
            <a:r>
              <a:rPr sz="900" spc="-10" dirty="0">
                <a:latin typeface="Calibri"/>
                <a:cs typeface="Calibri"/>
              </a:rPr>
              <a:t>environmental control </a:t>
            </a:r>
            <a:r>
              <a:rPr sz="900" dirty="0">
                <a:latin typeface="Calibri"/>
                <a:cs typeface="Calibri"/>
              </a:rPr>
              <a:t>systems, IoT</a:t>
            </a:r>
            <a:r>
              <a:rPr sz="900" spc="-10" dirty="0">
                <a:latin typeface="Calibri"/>
                <a:cs typeface="Calibri"/>
              </a:rPr>
              <a:t> </a:t>
            </a:r>
            <a:r>
              <a:rPr sz="900" spc="-25" dirty="0">
                <a:latin typeface="Calibri"/>
                <a:cs typeface="Calibri"/>
              </a:rPr>
              <a:t>and</a:t>
            </a:r>
            <a:r>
              <a:rPr sz="900" spc="500" dirty="0">
                <a:latin typeface="Calibri"/>
                <a:cs typeface="Calibri"/>
              </a:rPr>
              <a:t> </a:t>
            </a:r>
            <a:r>
              <a:rPr sz="900" spc="-10" dirty="0">
                <a:latin typeface="Calibri"/>
                <a:cs typeface="Calibri"/>
              </a:rPr>
              <a:t>blockchain</a:t>
            </a:r>
            <a:r>
              <a:rPr sz="900" spc="-30" dirty="0">
                <a:latin typeface="Calibri"/>
                <a:cs typeface="Calibri"/>
              </a:rPr>
              <a:t> </a:t>
            </a:r>
            <a:r>
              <a:rPr sz="900" dirty="0">
                <a:latin typeface="Calibri"/>
                <a:cs typeface="Calibri"/>
              </a:rPr>
              <a:t>technologies,</a:t>
            </a:r>
            <a:r>
              <a:rPr sz="900" spc="-25" dirty="0">
                <a:latin typeface="Calibri"/>
                <a:cs typeface="Calibri"/>
              </a:rPr>
              <a:t> </a:t>
            </a:r>
            <a:r>
              <a:rPr sz="900" dirty="0">
                <a:latin typeface="Calibri"/>
                <a:cs typeface="Calibri"/>
              </a:rPr>
              <a:t>alternative</a:t>
            </a:r>
            <a:r>
              <a:rPr sz="900" spc="-35" dirty="0">
                <a:latin typeface="Calibri"/>
                <a:cs typeface="Calibri"/>
              </a:rPr>
              <a:t> </a:t>
            </a:r>
            <a:r>
              <a:rPr sz="900" spc="-10" dirty="0">
                <a:latin typeface="Calibri"/>
                <a:cs typeface="Calibri"/>
              </a:rPr>
              <a:t>energies,</a:t>
            </a:r>
            <a:r>
              <a:rPr sz="900" spc="500" dirty="0">
                <a:latin typeface="Calibri"/>
                <a:cs typeface="Calibri"/>
              </a:rPr>
              <a:t> </a:t>
            </a:r>
            <a:r>
              <a:rPr sz="900" dirty="0">
                <a:latin typeface="Calibri"/>
                <a:cs typeface="Calibri"/>
              </a:rPr>
              <a:t>produce</a:t>
            </a:r>
            <a:r>
              <a:rPr sz="900" spc="-5" dirty="0">
                <a:latin typeface="Calibri"/>
                <a:cs typeface="Calibri"/>
              </a:rPr>
              <a:t> </a:t>
            </a:r>
            <a:r>
              <a:rPr sz="900" dirty="0">
                <a:latin typeface="Calibri"/>
                <a:cs typeface="Calibri"/>
              </a:rPr>
              <a:t>packaging,</a:t>
            </a:r>
            <a:r>
              <a:rPr sz="900" spc="-5" dirty="0">
                <a:latin typeface="Calibri"/>
                <a:cs typeface="Calibri"/>
              </a:rPr>
              <a:t> </a:t>
            </a:r>
            <a:r>
              <a:rPr sz="900" dirty="0">
                <a:latin typeface="Calibri"/>
                <a:cs typeface="Calibri"/>
              </a:rPr>
              <a:t>and</a:t>
            </a:r>
            <a:r>
              <a:rPr sz="900" spc="-15" dirty="0">
                <a:latin typeface="Calibri"/>
                <a:cs typeface="Calibri"/>
              </a:rPr>
              <a:t> </a:t>
            </a:r>
            <a:r>
              <a:rPr sz="900" spc="-10" dirty="0">
                <a:latin typeface="Calibri"/>
                <a:cs typeface="Calibri"/>
              </a:rPr>
              <a:t>horticultural growing</a:t>
            </a:r>
            <a:r>
              <a:rPr sz="900" spc="500" dirty="0">
                <a:latin typeface="Calibri"/>
                <a:cs typeface="Calibri"/>
              </a:rPr>
              <a:t> </a:t>
            </a:r>
            <a:r>
              <a:rPr sz="900" spc="-10" dirty="0">
                <a:latin typeface="Calibri"/>
                <a:cs typeface="Calibri"/>
              </a:rPr>
              <a:t>supplies</a:t>
            </a:r>
            <a:r>
              <a:rPr sz="900" spc="-25" dirty="0">
                <a:latin typeface="Calibri"/>
                <a:cs typeface="Calibri"/>
              </a:rPr>
              <a:t> </a:t>
            </a:r>
            <a:r>
              <a:rPr sz="900" dirty="0">
                <a:latin typeface="Calibri"/>
                <a:cs typeface="Calibri"/>
              </a:rPr>
              <a:t>to</a:t>
            </a:r>
            <a:r>
              <a:rPr sz="900" spc="-20" dirty="0">
                <a:latin typeface="Calibri"/>
                <a:cs typeface="Calibri"/>
              </a:rPr>
              <a:t> </a:t>
            </a:r>
            <a:r>
              <a:rPr sz="900" dirty="0">
                <a:latin typeface="Calibri"/>
                <a:cs typeface="Calibri"/>
              </a:rPr>
              <a:t>provide</a:t>
            </a:r>
            <a:r>
              <a:rPr sz="900" spc="-20" dirty="0">
                <a:latin typeface="Calibri"/>
                <a:cs typeface="Calibri"/>
              </a:rPr>
              <a:t> </a:t>
            </a:r>
            <a:r>
              <a:rPr sz="900" dirty="0">
                <a:latin typeface="Calibri"/>
                <a:cs typeface="Calibri"/>
              </a:rPr>
              <a:t>growers</a:t>
            </a:r>
            <a:r>
              <a:rPr sz="900" spc="-25" dirty="0">
                <a:latin typeface="Calibri"/>
                <a:cs typeface="Calibri"/>
              </a:rPr>
              <a:t> </a:t>
            </a:r>
            <a:r>
              <a:rPr sz="900" dirty="0">
                <a:latin typeface="Calibri"/>
                <a:cs typeface="Calibri"/>
              </a:rPr>
              <a:t>with</a:t>
            </a:r>
            <a:r>
              <a:rPr sz="900" spc="-25" dirty="0">
                <a:latin typeface="Calibri"/>
                <a:cs typeface="Calibri"/>
              </a:rPr>
              <a:t> </a:t>
            </a:r>
            <a:r>
              <a:rPr sz="900" dirty="0">
                <a:latin typeface="Calibri"/>
                <a:cs typeface="Calibri"/>
              </a:rPr>
              <a:t>"real</a:t>
            </a:r>
            <a:r>
              <a:rPr sz="900" spc="-25" dirty="0">
                <a:latin typeface="Calibri"/>
                <a:cs typeface="Calibri"/>
              </a:rPr>
              <a:t> </a:t>
            </a:r>
            <a:r>
              <a:rPr sz="900" spc="-10" dirty="0">
                <a:latin typeface="Calibri"/>
                <a:cs typeface="Calibri"/>
              </a:rPr>
              <a:t>world"</a:t>
            </a:r>
            <a:r>
              <a:rPr sz="900" spc="500" dirty="0">
                <a:latin typeface="Calibri"/>
                <a:cs typeface="Calibri"/>
              </a:rPr>
              <a:t> </a:t>
            </a:r>
            <a:r>
              <a:rPr sz="900" spc="-10" dirty="0">
                <a:latin typeface="Calibri"/>
                <a:cs typeface="Calibri"/>
              </a:rPr>
              <a:t>solutions</a:t>
            </a:r>
            <a:r>
              <a:rPr sz="900" spc="-20" dirty="0">
                <a:latin typeface="Calibri"/>
                <a:cs typeface="Calibri"/>
              </a:rPr>
              <a:t> </a:t>
            </a:r>
            <a:r>
              <a:rPr sz="900" dirty="0">
                <a:latin typeface="Calibri"/>
                <a:cs typeface="Calibri"/>
              </a:rPr>
              <a:t>that</a:t>
            </a:r>
            <a:r>
              <a:rPr sz="900" spc="-10" dirty="0">
                <a:latin typeface="Calibri"/>
                <a:cs typeface="Calibri"/>
              </a:rPr>
              <a:t> </a:t>
            </a:r>
            <a:r>
              <a:rPr sz="900" dirty="0">
                <a:latin typeface="Calibri"/>
                <a:cs typeface="Calibri"/>
              </a:rPr>
              <a:t>provide</a:t>
            </a:r>
            <a:r>
              <a:rPr sz="900" spc="-15" dirty="0">
                <a:latin typeface="Calibri"/>
                <a:cs typeface="Calibri"/>
              </a:rPr>
              <a:t> </a:t>
            </a:r>
            <a:r>
              <a:rPr sz="900" dirty="0">
                <a:latin typeface="Calibri"/>
                <a:cs typeface="Calibri"/>
              </a:rPr>
              <a:t>maximum</a:t>
            </a:r>
            <a:r>
              <a:rPr sz="900" spc="-15" dirty="0">
                <a:latin typeface="Calibri"/>
                <a:cs typeface="Calibri"/>
              </a:rPr>
              <a:t> </a:t>
            </a:r>
            <a:r>
              <a:rPr sz="900" spc="-10" dirty="0">
                <a:latin typeface="Calibri"/>
                <a:cs typeface="Calibri"/>
              </a:rPr>
              <a:t>horticultural</a:t>
            </a:r>
            <a:r>
              <a:rPr sz="900" spc="500" dirty="0">
                <a:latin typeface="Calibri"/>
                <a:cs typeface="Calibri"/>
              </a:rPr>
              <a:t> </a:t>
            </a:r>
            <a:r>
              <a:rPr sz="900" dirty="0">
                <a:latin typeface="Calibri"/>
                <a:cs typeface="Calibri"/>
              </a:rPr>
              <a:t>quality</a:t>
            </a:r>
            <a:r>
              <a:rPr sz="900" spc="-10" dirty="0">
                <a:latin typeface="Calibri"/>
                <a:cs typeface="Calibri"/>
              </a:rPr>
              <a:t> </a:t>
            </a:r>
            <a:r>
              <a:rPr sz="900" dirty="0">
                <a:latin typeface="Calibri"/>
                <a:cs typeface="Calibri"/>
              </a:rPr>
              <a:t>and</a:t>
            </a:r>
            <a:r>
              <a:rPr sz="900" spc="-15" dirty="0">
                <a:latin typeface="Calibri"/>
                <a:cs typeface="Calibri"/>
              </a:rPr>
              <a:t> </a:t>
            </a:r>
            <a:r>
              <a:rPr sz="900" dirty="0">
                <a:latin typeface="Calibri"/>
                <a:cs typeface="Calibri"/>
              </a:rPr>
              <a:t>economic</a:t>
            </a:r>
            <a:r>
              <a:rPr sz="900" spc="-15" dirty="0">
                <a:latin typeface="Calibri"/>
                <a:cs typeface="Calibri"/>
              </a:rPr>
              <a:t> </a:t>
            </a:r>
            <a:r>
              <a:rPr sz="900" spc="-10" dirty="0">
                <a:latin typeface="Calibri"/>
                <a:cs typeface="Calibri"/>
              </a:rPr>
              <a:t>return.</a:t>
            </a:r>
            <a:r>
              <a:rPr sz="900" spc="-15" dirty="0">
                <a:latin typeface="Calibri"/>
                <a:cs typeface="Calibri"/>
              </a:rPr>
              <a:t> </a:t>
            </a:r>
            <a:r>
              <a:rPr sz="900" dirty="0">
                <a:latin typeface="Calibri"/>
                <a:cs typeface="Calibri"/>
              </a:rPr>
              <a:t>36</a:t>
            </a:r>
            <a:r>
              <a:rPr sz="900" spc="-10" dirty="0">
                <a:latin typeface="Calibri"/>
                <a:cs typeface="Calibri"/>
              </a:rPr>
              <a:t> </a:t>
            </a:r>
            <a:r>
              <a:rPr sz="900" dirty="0">
                <a:latin typeface="Calibri"/>
                <a:cs typeface="Calibri"/>
              </a:rPr>
              <a:t>years</a:t>
            </a:r>
            <a:r>
              <a:rPr sz="900" spc="-15" dirty="0">
                <a:latin typeface="Calibri"/>
                <a:cs typeface="Calibri"/>
              </a:rPr>
              <a:t> </a:t>
            </a:r>
            <a:r>
              <a:rPr sz="900" dirty="0">
                <a:latin typeface="Calibri"/>
                <a:cs typeface="Calibri"/>
              </a:rPr>
              <a:t>as</a:t>
            </a:r>
            <a:r>
              <a:rPr sz="900" spc="-10" dirty="0">
                <a:latin typeface="Calibri"/>
                <a:cs typeface="Calibri"/>
              </a:rPr>
              <a:t> </a:t>
            </a:r>
            <a:r>
              <a:rPr sz="900" spc="-50" dirty="0">
                <a:latin typeface="Calibri"/>
                <a:cs typeface="Calibri"/>
              </a:rPr>
              <a:t>a</a:t>
            </a:r>
            <a:r>
              <a:rPr sz="900" spc="500" dirty="0">
                <a:latin typeface="Calibri"/>
                <a:cs typeface="Calibri"/>
              </a:rPr>
              <a:t> </a:t>
            </a:r>
            <a:r>
              <a:rPr sz="900" dirty="0">
                <a:latin typeface="Calibri"/>
                <a:cs typeface="Calibri"/>
              </a:rPr>
              <a:t>successful</a:t>
            </a:r>
            <a:r>
              <a:rPr sz="900" spc="-25" dirty="0">
                <a:latin typeface="Calibri"/>
                <a:cs typeface="Calibri"/>
              </a:rPr>
              <a:t> </a:t>
            </a:r>
            <a:r>
              <a:rPr sz="900" spc="-10" dirty="0">
                <a:latin typeface="Calibri"/>
                <a:cs typeface="Calibri"/>
              </a:rPr>
              <a:t>commercial</a:t>
            </a:r>
            <a:r>
              <a:rPr sz="900" spc="-30" dirty="0">
                <a:latin typeface="Calibri"/>
                <a:cs typeface="Calibri"/>
              </a:rPr>
              <a:t> </a:t>
            </a:r>
            <a:r>
              <a:rPr sz="900" dirty="0">
                <a:latin typeface="Calibri"/>
                <a:cs typeface="Calibri"/>
              </a:rPr>
              <a:t>hydroponic</a:t>
            </a:r>
            <a:r>
              <a:rPr sz="900" spc="-25" dirty="0">
                <a:latin typeface="Calibri"/>
                <a:cs typeface="Calibri"/>
              </a:rPr>
              <a:t> </a:t>
            </a:r>
            <a:r>
              <a:rPr sz="900" spc="-10" dirty="0">
                <a:latin typeface="Calibri"/>
                <a:cs typeface="Calibri"/>
              </a:rPr>
              <a:t>vegetable</a:t>
            </a:r>
            <a:r>
              <a:rPr sz="900" spc="500" dirty="0">
                <a:latin typeface="Calibri"/>
                <a:cs typeface="Calibri"/>
              </a:rPr>
              <a:t> </a:t>
            </a:r>
            <a:r>
              <a:rPr sz="900" dirty="0">
                <a:latin typeface="Calibri"/>
                <a:cs typeface="Calibri"/>
              </a:rPr>
              <a:t>and</a:t>
            </a:r>
            <a:r>
              <a:rPr sz="900" spc="-20" dirty="0">
                <a:latin typeface="Calibri"/>
                <a:cs typeface="Calibri"/>
              </a:rPr>
              <a:t> </a:t>
            </a:r>
            <a:r>
              <a:rPr sz="900" dirty="0">
                <a:latin typeface="Calibri"/>
                <a:cs typeface="Calibri"/>
              </a:rPr>
              <a:t>herb</a:t>
            </a:r>
            <a:r>
              <a:rPr sz="900" spc="-20" dirty="0">
                <a:latin typeface="Calibri"/>
                <a:cs typeface="Calibri"/>
              </a:rPr>
              <a:t> </a:t>
            </a:r>
            <a:r>
              <a:rPr sz="900" dirty="0">
                <a:latin typeface="Calibri"/>
                <a:cs typeface="Calibri"/>
              </a:rPr>
              <a:t>grower.</a:t>
            </a:r>
            <a:r>
              <a:rPr sz="900" spc="-25" dirty="0">
                <a:latin typeface="Calibri"/>
                <a:cs typeface="Calibri"/>
              </a:rPr>
              <a:t> </a:t>
            </a:r>
            <a:r>
              <a:rPr sz="900" dirty="0">
                <a:latin typeface="Calibri"/>
                <a:cs typeface="Calibri"/>
              </a:rPr>
              <a:t>(Over</a:t>
            </a:r>
            <a:r>
              <a:rPr sz="900" spc="-15" dirty="0">
                <a:latin typeface="Calibri"/>
                <a:cs typeface="Calibri"/>
              </a:rPr>
              <a:t> </a:t>
            </a:r>
            <a:r>
              <a:rPr sz="900" dirty="0">
                <a:latin typeface="Calibri"/>
                <a:cs typeface="Calibri"/>
              </a:rPr>
              <a:t>55,000</a:t>
            </a:r>
            <a:r>
              <a:rPr sz="900" spc="-20" dirty="0">
                <a:latin typeface="Calibri"/>
                <a:cs typeface="Calibri"/>
              </a:rPr>
              <a:t> </a:t>
            </a:r>
            <a:r>
              <a:rPr sz="900" dirty="0">
                <a:latin typeface="Calibri"/>
                <a:cs typeface="Calibri"/>
              </a:rPr>
              <a:t>hours</a:t>
            </a:r>
            <a:r>
              <a:rPr sz="900" spc="-20" dirty="0">
                <a:latin typeface="Calibri"/>
                <a:cs typeface="Calibri"/>
              </a:rPr>
              <a:t> </a:t>
            </a:r>
            <a:r>
              <a:rPr sz="900" dirty="0">
                <a:latin typeface="Calibri"/>
                <a:cs typeface="Calibri"/>
              </a:rPr>
              <a:t>of</a:t>
            </a:r>
            <a:r>
              <a:rPr sz="900" spc="-20" dirty="0">
                <a:latin typeface="Calibri"/>
                <a:cs typeface="Calibri"/>
              </a:rPr>
              <a:t> </a:t>
            </a:r>
            <a:r>
              <a:rPr sz="900" spc="-25" dirty="0">
                <a:latin typeface="Calibri"/>
                <a:cs typeface="Calibri"/>
              </a:rPr>
              <a:t>CEA</a:t>
            </a:r>
            <a:r>
              <a:rPr sz="900" spc="500" dirty="0">
                <a:latin typeface="Calibri"/>
                <a:cs typeface="Calibri"/>
              </a:rPr>
              <a:t> </a:t>
            </a:r>
            <a:r>
              <a:rPr sz="900" spc="-10" dirty="0">
                <a:latin typeface="Calibri"/>
                <a:cs typeface="Calibri"/>
              </a:rPr>
              <a:t>experance</a:t>
            </a:r>
            <a:endParaRPr sz="900">
              <a:latin typeface="Calibri"/>
              <a:cs typeface="Calibri"/>
            </a:endParaRPr>
          </a:p>
        </p:txBody>
      </p:sp>
      <p:graphicFrame>
        <p:nvGraphicFramePr>
          <p:cNvPr id="18" name="object 18"/>
          <p:cNvGraphicFramePr>
            <a:graphicFrameLocks noGrp="1"/>
          </p:cNvGraphicFramePr>
          <p:nvPr/>
        </p:nvGraphicFramePr>
        <p:xfrm>
          <a:off x="447235" y="3286135"/>
          <a:ext cx="9049382" cy="880745"/>
        </p:xfrm>
        <a:graphic>
          <a:graphicData uri="http://schemas.openxmlformats.org/drawingml/2006/table">
            <a:tbl>
              <a:tblPr firstRow="1" bandRow="1">
                <a:tableStyleId>{2D5ABB26-0587-4C30-8999-92F81FD0307C}</a:tableStyleId>
              </a:tblPr>
              <a:tblGrid>
                <a:gridCol w="2103755">
                  <a:extLst>
                    <a:ext uri="{9D8B030D-6E8A-4147-A177-3AD203B41FA5}">
                      <a16:colId xmlns:a16="http://schemas.microsoft.com/office/drawing/2014/main" val="20000"/>
                    </a:ext>
                  </a:extLst>
                </a:gridCol>
                <a:gridCol w="672465">
                  <a:extLst>
                    <a:ext uri="{9D8B030D-6E8A-4147-A177-3AD203B41FA5}">
                      <a16:colId xmlns:a16="http://schemas.microsoft.com/office/drawing/2014/main" val="20001"/>
                    </a:ext>
                  </a:extLst>
                </a:gridCol>
                <a:gridCol w="488949">
                  <a:extLst>
                    <a:ext uri="{9D8B030D-6E8A-4147-A177-3AD203B41FA5}">
                      <a16:colId xmlns:a16="http://schemas.microsoft.com/office/drawing/2014/main" val="20002"/>
                    </a:ext>
                  </a:extLst>
                </a:gridCol>
                <a:gridCol w="334010">
                  <a:extLst>
                    <a:ext uri="{9D8B030D-6E8A-4147-A177-3AD203B41FA5}">
                      <a16:colId xmlns:a16="http://schemas.microsoft.com/office/drawing/2014/main" val="20003"/>
                    </a:ext>
                  </a:extLst>
                </a:gridCol>
                <a:gridCol w="163829">
                  <a:extLst>
                    <a:ext uri="{9D8B030D-6E8A-4147-A177-3AD203B41FA5}">
                      <a16:colId xmlns:a16="http://schemas.microsoft.com/office/drawing/2014/main" val="20004"/>
                    </a:ext>
                  </a:extLst>
                </a:gridCol>
                <a:gridCol w="2896870">
                  <a:extLst>
                    <a:ext uri="{9D8B030D-6E8A-4147-A177-3AD203B41FA5}">
                      <a16:colId xmlns:a16="http://schemas.microsoft.com/office/drawing/2014/main" val="20005"/>
                    </a:ext>
                  </a:extLst>
                </a:gridCol>
                <a:gridCol w="2389504">
                  <a:extLst>
                    <a:ext uri="{9D8B030D-6E8A-4147-A177-3AD203B41FA5}">
                      <a16:colId xmlns:a16="http://schemas.microsoft.com/office/drawing/2014/main" val="20006"/>
                    </a:ext>
                  </a:extLst>
                </a:gridCol>
              </a:tblGrid>
              <a:tr h="749935">
                <a:tc>
                  <a:txBody>
                    <a:bodyPr/>
                    <a:lstStyle/>
                    <a:p>
                      <a:pPr>
                        <a:lnSpc>
                          <a:spcPct val="100000"/>
                        </a:lnSpc>
                        <a:spcBef>
                          <a:spcPts val="45"/>
                        </a:spcBef>
                      </a:pPr>
                      <a:endParaRPr sz="1550">
                        <a:latin typeface="Times New Roman"/>
                        <a:cs typeface="Times New Roman"/>
                      </a:endParaRPr>
                    </a:p>
                    <a:p>
                      <a:pPr marL="509270">
                        <a:lnSpc>
                          <a:spcPct val="100000"/>
                        </a:lnSpc>
                        <a:spcBef>
                          <a:spcPts val="5"/>
                        </a:spcBef>
                      </a:pPr>
                      <a:r>
                        <a:rPr sz="1550" spc="70" dirty="0">
                          <a:solidFill>
                            <a:srgbClr val="131313"/>
                          </a:solidFill>
                          <a:latin typeface="Lucida Sans"/>
                          <a:cs typeface="Lucida Sans"/>
                        </a:rPr>
                        <a:t>Matt</a:t>
                      </a:r>
                      <a:r>
                        <a:rPr sz="1550" spc="-55" dirty="0">
                          <a:solidFill>
                            <a:srgbClr val="131313"/>
                          </a:solidFill>
                          <a:latin typeface="Lucida Sans"/>
                          <a:cs typeface="Lucida Sans"/>
                        </a:rPr>
                        <a:t> </a:t>
                      </a:r>
                      <a:r>
                        <a:rPr sz="1550" spc="-10" dirty="0">
                          <a:solidFill>
                            <a:srgbClr val="131313"/>
                          </a:solidFill>
                          <a:latin typeface="Lucida Sans"/>
                          <a:cs typeface="Lucida Sans"/>
                        </a:rPr>
                        <a:t>Dunling</a:t>
                      </a:r>
                      <a:endParaRPr sz="1550">
                        <a:latin typeface="Lucida Sans"/>
                        <a:cs typeface="Lucida Sans"/>
                      </a:endParaRPr>
                    </a:p>
                    <a:p>
                      <a:pPr marL="388620">
                        <a:lnSpc>
                          <a:spcPct val="100000"/>
                        </a:lnSpc>
                        <a:spcBef>
                          <a:spcPts val="650"/>
                        </a:spcBef>
                      </a:pPr>
                      <a:r>
                        <a:rPr sz="1000" b="1" dirty="0">
                          <a:solidFill>
                            <a:srgbClr val="477306"/>
                          </a:solidFill>
                          <a:latin typeface="Calibri"/>
                          <a:cs typeface="Calibri"/>
                        </a:rPr>
                        <a:t>CEO</a:t>
                      </a:r>
                      <a:r>
                        <a:rPr sz="1000" b="1" spc="-30" dirty="0">
                          <a:solidFill>
                            <a:srgbClr val="477306"/>
                          </a:solidFill>
                          <a:latin typeface="Calibri"/>
                          <a:cs typeface="Calibri"/>
                        </a:rPr>
                        <a:t> </a:t>
                      </a:r>
                      <a:r>
                        <a:rPr sz="1000" b="1" dirty="0">
                          <a:solidFill>
                            <a:srgbClr val="477306"/>
                          </a:solidFill>
                          <a:latin typeface="Calibri"/>
                          <a:cs typeface="Calibri"/>
                        </a:rPr>
                        <a:t>&amp;</a:t>
                      </a:r>
                      <a:r>
                        <a:rPr sz="1000" b="1" spc="-30" dirty="0">
                          <a:solidFill>
                            <a:srgbClr val="477306"/>
                          </a:solidFill>
                          <a:latin typeface="Calibri"/>
                          <a:cs typeface="Calibri"/>
                        </a:rPr>
                        <a:t> </a:t>
                      </a:r>
                      <a:r>
                        <a:rPr sz="1000" b="1" spc="-20" dirty="0">
                          <a:solidFill>
                            <a:srgbClr val="477306"/>
                          </a:solidFill>
                          <a:latin typeface="Calibri"/>
                          <a:cs typeface="Calibri"/>
                        </a:rPr>
                        <a:t>Co-</a:t>
                      </a:r>
                      <a:r>
                        <a:rPr sz="1000" b="1" spc="-10" dirty="0">
                          <a:solidFill>
                            <a:srgbClr val="477306"/>
                          </a:solidFill>
                          <a:latin typeface="Calibri"/>
                          <a:cs typeface="Calibri"/>
                        </a:rPr>
                        <a:t>Founder</a:t>
                      </a:r>
                      <a:endParaRPr sz="1000">
                        <a:latin typeface="Calibri"/>
                        <a:cs typeface="Calibri"/>
                      </a:endParaRPr>
                    </a:p>
                  </a:txBody>
                  <a:tcPr marL="0" marR="0" marT="5715" marB="0"/>
                </a:tc>
                <a:tc gridSpan="2">
                  <a:txBody>
                    <a:bodyPr/>
                    <a:lstStyle/>
                    <a:p>
                      <a:pPr marR="67310">
                        <a:lnSpc>
                          <a:spcPct val="100000"/>
                        </a:lnSpc>
                        <a:spcBef>
                          <a:spcPts val="45"/>
                        </a:spcBef>
                      </a:pPr>
                      <a:endParaRPr sz="1550">
                        <a:latin typeface="Times New Roman"/>
                        <a:cs typeface="Times New Roman"/>
                      </a:endParaRPr>
                    </a:p>
                    <a:p>
                      <a:pPr marL="170180" marR="67310">
                        <a:lnSpc>
                          <a:spcPct val="100000"/>
                        </a:lnSpc>
                        <a:spcBef>
                          <a:spcPts val="5"/>
                        </a:spcBef>
                      </a:pPr>
                      <a:r>
                        <a:rPr sz="1550" spc="-10" dirty="0">
                          <a:solidFill>
                            <a:srgbClr val="131313"/>
                          </a:solidFill>
                          <a:latin typeface="Lucida Sans"/>
                          <a:cs typeface="Lucida Sans"/>
                        </a:rPr>
                        <a:t>Grahame</a:t>
                      </a:r>
                      <a:endParaRPr sz="1550">
                        <a:latin typeface="Lucida Sans"/>
                        <a:cs typeface="Lucida Sans"/>
                      </a:endParaRPr>
                    </a:p>
                    <a:p>
                      <a:pPr marL="411480">
                        <a:lnSpc>
                          <a:spcPct val="100000"/>
                        </a:lnSpc>
                        <a:spcBef>
                          <a:spcPts val="309"/>
                        </a:spcBef>
                      </a:pPr>
                      <a:r>
                        <a:rPr sz="1000" b="1" dirty="0">
                          <a:solidFill>
                            <a:srgbClr val="477306"/>
                          </a:solidFill>
                          <a:latin typeface="Calibri"/>
                          <a:cs typeface="Calibri"/>
                        </a:rPr>
                        <a:t>COO</a:t>
                      </a:r>
                      <a:r>
                        <a:rPr sz="1000" b="1" spc="-35" dirty="0">
                          <a:solidFill>
                            <a:srgbClr val="477306"/>
                          </a:solidFill>
                          <a:latin typeface="Calibri"/>
                          <a:cs typeface="Calibri"/>
                        </a:rPr>
                        <a:t> </a:t>
                      </a:r>
                      <a:r>
                        <a:rPr sz="1000" b="1" dirty="0">
                          <a:solidFill>
                            <a:srgbClr val="477306"/>
                          </a:solidFill>
                          <a:latin typeface="Calibri"/>
                          <a:cs typeface="Calibri"/>
                        </a:rPr>
                        <a:t>&amp;</a:t>
                      </a:r>
                      <a:r>
                        <a:rPr sz="1000" b="1" spc="-40" dirty="0">
                          <a:solidFill>
                            <a:srgbClr val="477306"/>
                          </a:solidFill>
                          <a:latin typeface="Calibri"/>
                          <a:cs typeface="Calibri"/>
                        </a:rPr>
                        <a:t> </a:t>
                      </a:r>
                      <a:r>
                        <a:rPr sz="1000" b="1" spc="-10" dirty="0">
                          <a:solidFill>
                            <a:srgbClr val="477306"/>
                          </a:solidFill>
                          <a:latin typeface="Calibri"/>
                          <a:cs typeface="Calibri"/>
                        </a:rPr>
                        <a:t>Co-</a:t>
                      </a:r>
                      <a:r>
                        <a:rPr sz="1000" b="1" spc="-25" dirty="0">
                          <a:solidFill>
                            <a:srgbClr val="477306"/>
                          </a:solidFill>
                          <a:latin typeface="Calibri"/>
                          <a:cs typeface="Calibri"/>
                        </a:rPr>
                        <a:t>Fou</a:t>
                      </a:r>
                      <a:endParaRPr sz="1000">
                        <a:latin typeface="Calibri"/>
                        <a:cs typeface="Calibri"/>
                      </a:endParaRPr>
                    </a:p>
                  </a:txBody>
                  <a:tcPr marL="0" marR="0" marT="5715" marB="0"/>
                </a:tc>
                <a:tc hMerge="1">
                  <a:txBody>
                    <a:bodyPr/>
                    <a:lstStyle/>
                    <a:p>
                      <a:endParaRPr/>
                    </a:p>
                  </a:txBody>
                  <a:tcPr marL="0" marR="0" marT="0" marB="0"/>
                </a:tc>
                <a:tc gridSpan="2">
                  <a:txBody>
                    <a:bodyPr/>
                    <a:lstStyle/>
                    <a:p>
                      <a:pPr marR="3175">
                        <a:lnSpc>
                          <a:spcPct val="100000"/>
                        </a:lnSpc>
                        <a:spcBef>
                          <a:spcPts val="45"/>
                        </a:spcBef>
                      </a:pPr>
                      <a:endParaRPr sz="1550">
                        <a:latin typeface="Times New Roman"/>
                        <a:cs typeface="Times New Roman"/>
                      </a:endParaRPr>
                    </a:p>
                    <a:p>
                      <a:pPr marL="20955">
                        <a:lnSpc>
                          <a:spcPct val="100000"/>
                        </a:lnSpc>
                        <a:spcBef>
                          <a:spcPts val="5"/>
                        </a:spcBef>
                      </a:pPr>
                      <a:r>
                        <a:rPr sz="1550" spc="-20" dirty="0">
                          <a:solidFill>
                            <a:srgbClr val="131313"/>
                          </a:solidFill>
                          <a:latin typeface="Lucida Sans"/>
                          <a:cs typeface="Lucida Sans"/>
                        </a:rPr>
                        <a:t>Dunl</a:t>
                      </a:r>
                      <a:endParaRPr sz="1550">
                        <a:latin typeface="Lucida Sans"/>
                        <a:cs typeface="Lucida Sans"/>
                      </a:endParaRPr>
                    </a:p>
                    <a:p>
                      <a:pPr marL="66675" marR="3175">
                        <a:lnSpc>
                          <a:spcPct val="100000"/>
                        </a:lnSpc>
                        <a:spcBef>
                          <a:spcPts val="309"/>
                        </a:spcBef>
                      </a:pPr>
                      <a:r>
                        <a:rPr sz="1000" b="1" spc="-20" dirty="0">
                          <a:solidFill>
                            <a:srgbClr val="477306"/>
                          </a:solidFill>
                          <a:latin typeface="Calibri"/>
                          <a:cs typeface="Calibri"/>
                        </a:rPr>
                        <a:t>nder</a:t>
                      </a:r>
                      <a:endParaRPr sz="1000">
                        <a:latin typeface="Calibri"/>
                        <a:cs typeface="Calibri"/>
                      </a:endParaRPr>
                    </a:p>
                  </a:txBody>
                  <a:tcPr marL="0" marR="0" marT="5715" marB="0"/>
                </a:tc>
                <a:tc hMerge="1">
                  <a:txBody>
                    <a:bodyPr/>
                    <a:lstStyle/>
                    <a:p>
                      <a:endParaRPr/>
                    </a:p>
                  </a:txBody>
                  <a:tcPr marL="0" marR="0" marT="0" marB="0"/>
                </a:tc>
                <a:tc>
                  <a:txBody>
                    <a:bodyPr/>
                    <a:lstStyle/>
                    <a:p>
                      <a:pPr marL="914400">
                        <a:lnSpc>
                          <a:spcPct val="100000"/>
                        </a:lnSpc>
                        <a:spcBef>
                          <a:spcPts val="70"/>
                        </a:spcBef>
                      </a:pPr>
                      <a:r>
                        <a:rPr sz="1550" b="1" spc="-130" dirty="0">
                          <a:solidFill>
                            <a:srgbClr val="131313"/>
                          </a:solidFill>
                          <a:latin typeface="Palatino Linotype"/>
                          <a:cs typeface="Palatino Linotype"/>
                        </a:rPr>
                        <a:t>Sh</a:t>
                      </a:r>
                      <a:r>
                        <a:rPr sz="1550" b="1" spc="-30" dirty="0">
                          <a:solidFill>
                            <a:srgbClr val="131313"/>
                          </a:solidFill>
                          <a:latin typeface="Palatino Linotype"/>
                          <a:cs typeface="Palatino Linotype"/>
                        </a:rPr>
                        <a:t> </a:t>
                      </a:r>
                      <a:r>
                        <a:rPr sz="1550" b="1" spc="-75" dirty="0">
                          <a:solidFill>
                            <a:srgbClr val="131313"/>
                          </a:solidFill>
                          <a:latin typeface="Palatino Linotype"/>
                          <a:cs typeface="Palatino Linotype"/>
                        </a:rPr>
                        <a:t>Rashid</a:t>
                      </a:r>
                      <a:r>
                        <a:rPr sz="1550" b="1" spc="-25" dirty="0">
                          <a:solidFill>
                            <a:srgbClr val="131313"/>
                          </a:solidFill>
                          <a:latin typeface="Palatino Linotype"/>
                          <a:cs typeface="Palatino Linotype"/>
                        </a:rPr>
                        <a:t> </a:t>
                      </a:r>
                      <a:r>
                        <a:rPr sz="1550" b="1" spc="-40" dirty="0">
                          <a:solidFill>
                            <a:srgbClr val="131313"/>
                          </a:solidFill>
                          <a:latin typeface="Palatino Linotype"/>
                          <a:cs typeface="Palatino Linotype"/>
                        </a:rPr>
                        <a:t>Bin</a:t>
                      </a:r>
                      <a:r>
                        <a:rPr sz="1550" b="1" spc="-25" dirty="0">
                          <a:solidFill>
                            <a:srgbClr val="131313"/>
                          </a:solidFill>
                          <a:latin typeface="Palatino Linotype"/>
                          <a:cs typeface="Palatino Linotype"/>
                        </a:rPr>
                        <a:t> </a:t>
                      </a:r>
                      <a:r>
                        <a:rPr sz="1550" b="1" spc="-10" dirty="0">
                          <a:solidFill>
                            <a:srgbClr val="131313"/>
                          </a:solidFill>
                          <a:latin typeface="Palatino Linotype"/>
                          <a:cs typeface="Palatino Linotype"/>
                        </a:rPr>
                        <a:t>Khalifa</a:t>
                      </a:r>
                      <a:endParaRPr sz="1550">
                        <a:latin typeface="Palatino Linotype"/>
                        <a:cs typeface="Palatino Linotype"/>
                      </a:endParaRPr>
                    </a:p>
                    <a:p>
                      <a:pPr marR="662940" algn="r">
                        <a:lnSpc>
                          <a:spcPct val="100000"/>
                        </a:lnSpc>
                        <a:spcBef>
                          <a:spcPts val="30"/>
                        </a:spcBef>
                        <a:tabLst>
                          <a:tab pos="1357630" algn="l"/>
                        </a:tabLst>
                      </a:pPr>
                      <a:r>
                        <a:rPr sz="2325" spc="-37" baseline="5376" dirty="0">
                          <a:solidFill>
                            <a:srgbClr val="131313"/>
                          </a:solidFill>
                          <a:latin typeface="Lucida Sans"/>
                          <a:cs typeface="Lucida Sans"/>
                        </a:rPr>
                        <a:t>ing</a:t>
                      </a:r>
                      <a:r>
                        <a:rPr sz="2325" baseline="5376" dirty="0">
                          <a:solidFill>
                            <a:srgbClr val="131313"/>
                          </a:solidFill>
                          <a:latin typeface="Lucida Sans"/>
                          <a:cs typeface="Lucida Sans"/>
                        </a:rPr>
                        <a:t>	</a:t>
                      </a:r>
                      <a:r>
                        <a:rPr sz="1550" b="1" spc="-85" dirty="0">
                          <a:solidFill>
                            <a:srgbClr val="131313"/>
                          </a:solidFill>
                          <a:latin typeface="Palatino Linotype"/>
                          <a:cs typeface="Palatino Linotype"/>
                        </a:rPr>
                        <a:t>Al</a:t>
                      </a:r>
                      <a:r>
                        <a:rPr sz="1550" b="1" spc="-30" dirty="0">
                          <a:solidFill>
                            <a:srgbClr val="131313"/>
                          </a:solidFill>
                          <a:latin typeface="Palatino Linotype"/>
                          <a:cs typeface="Palatino Linotype"/>
                        </a:rPr>
                        <a:t> </a:t>
                      </a:r>
                      <a:r>
                        <a:rPr sz="1550" b="1" spc="-65" dirty="0">
                          <a:solidFill>
                            <a:srgbClr val="131313"/>
                          </a:solidFill>
                          <a:latin typeface="Palatino Linotype"/>
                          <a:cs typeface="Palatino Linotype"/>
                        </a:rPr>
                        <a:t>Khalifa</a:t>
                      </a:r>
                      <a:endParaRPr sz="1550">
                        <a:latin typeface="Palatino Linotype"/>
                        <a:cs typeface="Palatino Linotype"/>
                      </a:endParaRPr>
                    </a:p>
                    <a:p>
                      <a:pPr marR="665480" algn="r">
                        <a:lnSpc>
                          <a:spcPct val="100000"/>
                        </a:lnSpc>
                        <a:spcBef>
                          <a:spcPts val="10"/>
                        </a:spcBef>
                      </a:pPr>
                      <a:r>
                        <a:rPr sz="1550" b="1" spc="-10" dirty="0">
                          <a:solidFill>
                            <a:srgbClr val="131313"/>
                          </a:solidFill>
                          <a:latin typeface="Palatino Linotype"/>
                          <a:cs typeface="Palatino Linotype"/>
                        </a:rPr>
                        <a:t>Chairman</a:t>
                      </a:r>
                      <a:endParaRPr sz="1550">
                        <a:latin typeface="Palatino Linotype"/>
                        <a:cs typeface="Palatino Linotype"/>
                      </a:endParaRPr>
                    </a:p>
                  </a:txBody>
                  <a:tcPr marL="0" marR="0" marT="8890" marB="0"/>
                </a:tc>
                <a:tc>
                  <a:txBody>
                    <a:bodyPr/>
                    <a:lstStyle/>
                    <a:p>
                      <a:pPr marL="239395" algn="ctr">
                        <a:lnSpc>
                          <a:spcPct val="100000"/>
                        </a:lnSpc>
                        <a:spcBef>
                          <a:spcPts val="395"/>
                        </a:spcBef>
                      </a:pPr>
                      <a:r>
                        <a:rPr sz="1550" spc="-20" dirty="0">
                          <a:solidFill>
                            <a:srgbClr val="131313"/>
                          </a:solidFill>
                          <a:latin typeface="Palatino Linotype"/>
                          <a:cs typeface="Palatino Linotype"/>
                        </a:rPr>
                        <a:t>Joe</a:t>
                      </a:r>
                      <a:r>
                        <a:rPr sz="1550" spc="-75" dirty="0">
                          <a:solidFill>
                            <a:srgbClr val="131313"/>
                          </a:solidFill>
                          <a:latin typeface="Palatino Linotype"/>
                          <a:cs typeface="Palatino Linotype"/>
                        </a:rPr>
                        <a:t> </a:t>
                      </a:r>
                      <a:r>
                        <a:rPr sz="1550" spc="-10" dirty="0">
                          <a:solidFill>
                            <a:srgbClr val="131313"/>
                          </a:solidFill>
                          <a:latin typeface="Palatino Linotype"/>
                          <a:cs typeface="Palatino Linotype"/>
                        </a:rPr>
                        <a:t>Swartz</a:t>
                      </a:r>
                      <a:endParaRPr sz="1550">
                        <a:latin typeface="Palatino Linotype"/>
                        <a:cs typeface="Palatino Linotype"/>
                      </a:endParaRPr>
                    </a:p>
                    <a:p>
                      <a:pPr marL="262255" algn="ctr">
                        <a:lnSpc>
                          <a:spcPct val="100000"/>
                        </a:lnSpc>
                        <a:spcBef>
                          <a:spcPts val="30"/>
                        </a:spcBef>
                      </a:pPr>
                      <a:r>
                        <a:rPr sz="1550" spc="-25" dirty="0">
                          <a:solidFill>
                            <a:srgbClr val="131313"/>
                          </a:solidFill>
                          <a:latin typeface="Palatino Linotype"/>
                          <a:cs typeface="Palatino Linotype"/>
                        </a:rPr>
                        <a:t>CTO</a:t>
                      </a:r>
                      <a:endParaRPr sz="1550">
                        <a:latin typeface="Palatino Linotype"/>
                        <a:cs typeface="Palatino Linotype"/>
                      </a:endParaRPr>
                    </a:p>
                    <a:p>
                      <a:pPr marL="302895" indent="-171450">
                        <a:lnSpc>
                          <a:spcPct val="100000"/>
                        </a:lnSpc>
                        <a:spcBef>
                          <a:spcPts val="545"/>
                        </a:spcBef>
                        <a:buFont typeface="Arial"/>
                        <a:buChar char="•"/>
                        <a:tabLst>
                          <a:tab pos="302895" algn="l"/>
                        </a:tabLst>
                      </a:pPr>
                      <a:r>
                        <a:rPr sz="900" spc="-10" dirty="0">
                          <a:latin typeface="Calibri"/>
                          <a:cs typeface="Calibri"/>
                        </a:rPr>
                        <a:t>.-Experienced</a:t>
                      </a:r>
                      <a:r>
                        <a:rPr sz="900" spc="25" dirty="0">
                          <a:latin typeface="Calibri"/>
                          <a:cs typeface="Calibri"/>
                        </a:rPr>
                        <a:t> </a:t>
                      </a:r>
                      <a:r>
                        <a:rPr sz="900" spc="-10" dirty="0">
                          <a:latin typeface="Calibri"/>
                          <a:cs typeface="Calibri"/>
                        </a:rPr>
                        <a:t>CEA/Hydroponic</a:t>
                      </a:r>
                      <a:r>
                        <a:rPr sz="900" spc="35" dirty="0">
                          <a:latin typeface="Calibri"/>
                          <a:cs typeface="Calibri"/>
                        </a:rPr>
                        <a:t> </a:t>
                      </a:r>
                      <a:r>
                        <a:rPr sz="900" dirty="0">
                          <a:latin typeface="Calibri"/>
                          <a:cs typeface="Calibri"/>
                        </a:rPr>
                        <a:t>Grower</a:t>
                      </a:r>
                      <a:r>
                        <a:rPr sz="900" spc="30" dirty="0">
                          <a:latin typeface="Calibri"/>
                          <a:cs typeface="Calibri"/>
                        </a:rPr>
                        <a:t> </a:t>
                      </a:r>
                      <a:r>
                        <a:rPr sz="900" spc="-25" dirty="0">
                          <a:latin typeface="Calibri"/>
                          <a:cs typeface="Calibri"/>
                        </a:rPr>
                        <a:t>and</a:t>
                      </a:r>
                      <a:endParaRPr sz="900">
                        <a:latin typeface="Calibri"/>
                        <a:cs typeface="Calibri"/>
                      </a:endParaRPr>
                    </a:p>
                  </a:txBody>
                  <a:tcPr marL="0" marR="0" marT="50165" marB="0"/>
                </a:tc>
                <a:extLst>
                  <a:ext uri="{0D108BD9-81ED-4DB2-BD59-A6C34878D82A}">
                    <a16:rowId xmlns:a16="http://schemas.microsoft.com/office/drawing/2014/main" val="10000"/>
                  </a:ext>
                </a:extLst>
              </a:tr>
              <a:tr h="130810">
                <a:tc>
                  <a:txBody>
                    <a:bodyPr/>
                    <a:lstStyle/>
                    <a:p>
                      <a:pPr marL="183515" indent="-151765">
                        <a:lnSpc>
                          <a:spcPts val="900"/>
                        </a:lnSpc>
                        <a:spcBef>
                          <a:spcPts val="35"/>
                        </a:spcBef>
                        <a:buFont typeface="Arial"/>
                        <a:buChar char="•"/>
                        <a:tabLst>
                          <a:tab pos="183515" algn="l"/>
                        </a:tabLst>
                      </a:pPr>
                      <a:r>
                        <a:rPr sz="800" dirty="0">
                          <a:latin typeface="Calibri"/>
                          <a:cs typeface="Calibri"/>
                        </a:rPr>
                        <a:t>Matt</a:t>
                      </a:r>
                      <a:r>
                        <a:rPr sz="800" spc="40" dirty="0">
                          <a:latin typeface="Calibri"/>
                          <a:cs typeface="Calibri"/>
                        </a:rPr>
                        <a:t> </a:t>
                      </a:r>
                      <a:r>
                        <a:rPr sz="800" dirty="0">
                          <a:latin typeface="Calibri"/>
                          <a:cs typeface="Calibri"/>
                        </a:rPr>
                        <a:t>Dunling,</a:t>
                      </a:r>
                      <a:r>
                        <a:rPr sz="800" spc="50" dirty="0">
                          <a:latin typeface="Calibri"/>
                          <a:cs typeface="Calibri"/>
                        </a:rPr>
                        <a:t> </a:t>
                      </a:r>
                      <a:r>
                        <a:rPr sz="800" dirty="0">
                          <a:latin typeface="Calibri"/>
                          <a:cs typeface="Calibri"/>
                        </a:rPr>
                        <a:t>a</a:t>
                      </a:r>
                      <a:r>
                        <a:rPr sz="800" spc="50" dirty="0">
                          <a:latin typeface="Calibri"/>
                          <a:cs typeface="Calibri"/>
                        </a:rPr>
                        <a:t> </a:t>
                      </a:r>
                      <a:r>
                        <a:rPr sz="800" spc="-10" dirty="0">
                          <a:latin typeface="Calibri"/>
                          <a:cs typeface="Calibri"/>
                        </a:rPr>
                        <a:t>passionate</a:t>
                      </a:r>
                      <a:r>
                        <a:rPr sz="800" spc="40" dirty="0">
                          <a:latin typeface="Calibri"/>
                          <a:cs typeface="Calibri"/>
                        </a:rPr>
                        <a:t> </a:t>
                      </a:r>
                      <a:r>
                        <a:rPr sz="800" dirty="0">
                          <a:latin typeface="Calibri"/>
                          <a:cs typeface="Calibri"/>
                        </a:rPr>
                        <a:t>advocate</a:t>
                      </a:r>
                      <a:r>
                        <a:rPr sz="800" spc="40" dirty="0">
                          <a:latin typeface="Calibri"/>
                          <a:cs typeface="Calibri"/>
                        </a:rPr>
                        <a:t> </a:t>
                      </a:r>
                      <a:r>
                        <a:rPr sz="800" dirty="0">
                          <a:latin typeface="Calibri"/>
                          <a:cs typeface="Calibri"/>
                        </a:rPr>
                        <a:t>for</a:t>
                      </a:r>
                      <a:r>
                        <a:rPr sz="800" spc="50" dirty="0">
                          <a:latin typeface="Calibri"/>
                          <a:cs typeface="Calibri"/>
                        </a:rPr>
                        <a:t> </a:t>
                      </a:r>
                      <a:r>
                        <a:rPr sz="800" spc="-25" dirty="0">
                          <a:latin typeface="Calibri"/>
                          <a:cs typeface="Calibri"/>
                        </a:rPr>
                        <a:t>the</a:t>
                      </a:r>
                      <a:endParaRPr sz="800">
                        <a:latin typeface="Calibri"/>
                        <a:cs typeface="Calibri"/>
                      </a:endParaRPr>
                    </a:p>
                  </a:txBody>
                  <a:tcPr marL="0" marR="0" marT="4445" marB="0"/>
                </a:tc>
                <a:tc>
                  <a:txBody>
                    <a:bodyPr/>
                    <a:lstStyle/>
                    <a:p>
                      <a:pPr marL="215900" indent="-151765">
                        <a:lnSpc>
                          <a:spcPts val="900"/>
                        </a:lnSpc>
                        <a:spcBef>
                          <a:spcPts val="35"/>
                        </a:spcBef>
                        <a:buFont typeface="Arial"/>
                        <a:buChar char="•"/>
                        <a:tabLst>
                          <a:tab pos="215900" algn="l"/>
                        </a:tabLst>
                      </a:pPr>
                      <a:r>
                        <a:rPr sz="800" spc="-10" dirty="0">
                          <a:latin typeface="Calibri"/>
                          <a:cs typeface="Calibri"/>
                        </a:rPr>
                        <a:t>Grahame</a:t>
                      </a:r>
                      <a:endParaRPr sz="800">
                        <a:latin typeface="Calibri"/>
                        <a:cs typeface="Calibri"/>
                      </a:endParaRPr>
                    </a:p>
                  </a:txBody>
                  <a:tcPr marL="0" marR="0" marT="4445" marB="0"/>
                </a:tc>
                <a:tc>
                  <a:txBody>
                    <a:bodyPr/>
                    <a:lstStyle/>
                    <a:p>
                      <a:pPr marL="78105" marR="67310">
                        <a:lnSpc>
                          <a:spcPts val="900"/>
                        </a:lnSpc>
                        <a:spcBef>
                          <a:spcPts val="35"/>
                        </a:spcBef>
                      </a:pPr>
                      <a:r>
                        <a:rPr sz="800" spc="-10" dirty="0">
                          <a:latin typeface="Calibri"/>
                          <a:cs typeface="Calibri"/>
                        </a:rPr>
                        <a:t>Dunling</a:t>
                      </a:r>
                      <a:endParaRPr sz="800">
                        <a:latin typeface="Calibri"/>
                        <a:cs typeface="Calibri"/>
                      </a:endParaRPr>
                    </a:p>
                  </a:txBody>
                  <a:tcPr marL="0" marR="0" marT="4445" marB="0"/>
                </a:tc>
                <a:tc>
                  <a:txBody>
                    <a:bodyPr/>
                    <a:lstStyle/>
                    <a:p>
                      <a:pPr marL="7620" algn="ctr">
                        <a:lnSpc>
                          <a:spcPts val="900"/>
                        </a:lnSpc>
                        <a:spcBef>
                          <a:spcPts val="35"/>
                        </a:spcBef>
                      </a:pPr>
                      <a:r>
                        <a:rPr sz="800" spc="-25" dirty="0">
                          <a:latin typeface="Calibri"/>
                          <a:cs typeface="Calibri"/>
                        </a:rPr>
                        <a:t>is</a:t>
                      </a:r>
                      <a:endParaRPr sz="800">
                        <a:latin typeface="Calibri"/>
                        <a:cs typeface="Calibri"/>
                      </a:endParaRPr>
                    </a:p>
                  </a:txBody>
                  <a:tcPr marL="0" marR="0" marT="4445" marB="0"/>
                </a:tc>
                <a:tc>
                  <a:txBody>
                    <a:bodyPr/>
                    <a:lstStyle/>
                    <a:p>
                      <a:pPr marL="25400" marR="3175">
                        <a:lnSpc>
                          <a:spcPts val="900"/>
                        </a:lnSpc>
                        <a:spcBef>
                          <a:spcPts val="35"/>
                        </a:spcBef>
                      </a:pPr>
                      <a:r>
                        <a:rPr sz="800" spc="-50" dirty="0">
                          <a:latin typeface="Calibri"/>
                          <a:cs typeface="Calibri"/>
                        </a:rPr>
                        <a:t>a</a:t>
                      </a:r>
                      <a:endParaRPr sz="800">
                        <a:latin typeface="Calibri"/>
                        <a:cs typeface="Calibri"/>
                      </a:endParaRPr>
                    </a:p>
                  </a:txBody>
                  <a:tcPr marL="0" marR="0" marT="4445" marB="0"/>
                </a:tc>
                <a:tc>
                  <a:txBody>
                    <a:bodyPr/>
                    <a:lstStyle/>
                    <a:p>
                      <a:pPr marL="79375">
                        <a:lnSpc>
                          <a:spcPts val="900"/>
                        </a:lnSpc>
                        <a:spcBef>
                          <a:spcPts val="35"/>
                        </a:spcBef>
                      </a:pPr>
                      <a:r>
                        <a:rPr sz="800" spc="-10" dirty="0">
                          <a:latin typeface="Calibri"/>
                          <a:cs typeface="Calibri"/>
                        </a:rPr>
                        <a:t>renowned</a:t>
                      </a:r>
                      <a:endParaRPr sz="800">
                        <a:latin typeface="Calibri"/>
                        <a:cs typeface="Calibri"/>
                      </a:endParaRPr>
                    </a:p>
                  </a:txBody>
                  <a:tcPr marL="0" marR="0" marT="4445" marB="0"/>
                </a:tc>
                <a:tc>
                  <a:txBody>
                    <a:bodyPr/>
                    <a:lstStyle/>
                    <a:p>
                      <a:pPr marL="302895">
                        <a:lnSpc>
                          <a:spcPts val="935"/>
                        </a:lnSpc>
                      </a:pPr>
                      <a:r>
                        <a:rPr sz="900" dirty="0">
                          <a:latin typeface="Calibri"/>
                          <a:cs typeface="Calibri"/>
                        </a:rPr>
                        <a:t>Master</a:t>
                      </a:r>
                      <a:r>
                        <a:rPr sz="900" spc="-10" dirty="0">
                          <a:latin typeface="Calibri"/>
                          <a:cs typeface="Calibri"/>
                        </a:rPr>
                        <a:t> </a:t>
                      </a:r>
                      <a:r>
                        <a:rPr sz="900" dirty="0">
                          <a:latin typeface="Calibri"/>
                          <a:cs typeface="Calibri"/>
                        </a:rPr>
                        <a:t>Farmer.</a:t>
                      </a:r>
                      <a:r>
                        <a:rPr sz="900" spc="-15" dirty="0">
                          <a:latin typeface="Calibri"/>
                          <a:cs typeface="Calibri"/>
                        </a:rPr>
                        <a:t> </a:t>
                      </a:r>
                      <a:r>
                        <a:rPr sz="900" dirty="0">
                          <a:latin typeface="Calibri"/>
                          <a:cs typeface="Calibri"/>
                        </a:rPr>
                        <a:t>Widely</a:t>
                      </a:r>
                      <a:r>
                        <a:rPr sz="900" spc="-10" dirty="0">
                          <a:latin typeface="Calibri"/>
                          <a:cs typeface="Calibri"/>
                        </a:rPr>
                        <a:t> recognized</a:t>
                      </a:r>
                      <a:r>
                        <a:rPr sz="900" spc="-5" dirty="0">
                          <a:latin typeface="Calibri"/>
                          <a:cs typeface="Calibri"/>
                        </a:rPr>
                        <a:t> </a:t>
                      </a:r>
                      <a:r>
                        <a:rPr sz="900" dirty="0">
                          <a:latin typeface="Calibri"/>
                          <a:cs typeface="Calibri"/>
                        </a:rPr>
                        <a:t>as</a:t>
                      </a:r>
                      <a:r>
                        <a:rPr sz="900" spc="-15" dirty="0">
                          <a:latin typeface="Calibri"/>
                          <a:cs typeface="Calibri"/>
                        </a:rPr>
                        <a:t> </a:t>
                      </a:r>
                      <a:r>
                        <a:rPr sz="900" dirty="0">
                          <a:latin typeface="Calibri"/>
                          <a:cs typeface="Calibri"/>
                        </a:rPr>
                        <a:t>one</a:t>
                      </a:r>
                      <a:r>
                        <a:rPr sz="900" spc="-10" dirty="0">
                          <a:latin typeface="Calibri"/>
                          <a:cs typeface="Calibri"/>
                        </a:rPr>
                        <a:t> </a:t>
                      </a:r>
                      <a:r>
                        <a:rPr sz="900" spc="-25" dirty="0">
                          <a:latin typeface="Calibri"/>
                          <a:cs typeface="Calibri"/>
                        </a:rPr>
                        <a:t>of</a:t>
                      </a:r>
                      <a:endParaRPr sz="900">
                        <a:latin typeface="Calibri"/>
                        <a:cs typeface="Calibri"/>
                      </a:endParaRPr>
                    </a:p>
                  </a:txBody>
                  <a:tcPr marL="0" marR="0" marT="0" marB="0"/>
                </a:tc>
                <a:extLst>
                  <a:ext uri="{0D108BD9-81ED-4DB2-BD59-A6C34878D82A}">
                    <a16:rowId xmlns:a16="http://schemas.microsoft.com/office/drawing/2014/main" val="10001"/>
                  </a:ext>
                </a:extLst>
              </a:tr>
            </a:tbl>
          </a:graphicData>
        </a:graphic>
      </p:graphicFrame>
      <p:sp>
        <p:nvSpPr>
          <p:cNvPr id="19" name="object 19"/>
          <p:cNvSpPr txBox="1"/>
          <p:nvPr/>
        </p:nvSpPr>
        <p:spPr>
          <a:xfrm>
            <a:off x="4783464" y="4081462"/>
            <a:ext cx="2267585" cy="2768600"/>
          </a:xfrm>
          <a:prstGeom prst="rect">
            <a:avLst/>
          </a:prstGeom>
        </p:spPr>
        <p:txBody>
          <a:bodyPr vert="horz" wrap="square" lIns="0" tIns="12700" rIns="0" bIns="0" rtlCol="0">
            <a:spAutoFit/>
          </a:bodyPr>
          <a:lstStyle/>
          <a:p>
            <a:pPr marL="163195" marR="15240" indent="-151130">
              <a:lnSpc>
                <a:spcPct val="100000"/>
              </a:lnSpc>
              <a:spcBef>
                <a:spcPts val="100"/>
              </a:spcBef>
              <a:buSzPct val="80000"/>
              <a:buFont typeface="Arial"/>
              <a:buChar char="•"/>
              <a:tabLst>
                <a:tab pos="163195" algn="l"/>
              </a:tabLst>
            </a:pPr>
            <a:r>
              <a:rPr sz="1000" b="1" dirty="0">
                <a:latin typeface="Calibri"/>
                <a:cs typeface="Calibri"/>
              </a:rPr>
              <a:t>Sh</a:t>
            </a:r>
            <a:r>
              <a:rPr sz="1000" b="1" spc="-15" dirty="0">
                <a:latin typeface="Calibri"/>
                <a:cs typeface="Calibri"/>
              </a:rPr>
              <a:t> </a:t>
            </a:r>
            <a:r>
              <a:rPr sz="1000" b="1" dirty="0">
                <a:latin typeface="Calibri"/>
                <a:cs typeface="Calibri"/>
              </a:rPr>
              <a:t>Rashid</a:t>
            </a:r>
            <a:r>
              <a:rPr sz="1000" b="1" spc="-10" dirty="0">
                <a:latin typeface="Calibri"/>
                <a:cs typeface="Calibri"/>
              </a:rPr>
              <a:t> </a:t>
            </a:r>
            <a:r>
              <a:rPr sz="1000" b="1" dirty="0">
                <a:latin typeface="Calibri"/>
                <a:cs typeface="Calibri"/>
              </a:rPr>
              <a:t>started</a:t>
            </a:r>
            <a:r>
              <a:rPr sz="1000" b="1" spc="-15" dirty="0">
                <a:latin typeface="Calibri"/>
                <a:cs typeface="Calibri"/>
              </a:rPr>
              <a:t> </a:t>
            </a:r>
            <a:r>
              <a:rPr sz="1000" b="1" dirty="0">
                <a:latin typeface="Calibri"/>
                <a:cs typeface="Calibri"/>
              </a:rPr>
              <a:t>life</a:t>
            </a:r>
            <a:r>
              <a:rPr sz="1000" b="1" spc="-15" dirty="0">
                <a:latin typeface="Calibri"/>
                <a:cs typeface="Calibri"/>
              </a:rPr>
              <a:t> </a:t>
            </a:r>
            <a:r>
              <a:rPr sz="1000" b="1" dirty="0">
                <a:latin typeface="Calibri"/>
                <a:cs typeface="Calibri"/>
              </a:rPr>
              <a:t>as</a:t>
            </a:r>
            <a:r>
              <a:rPr sz="1000" b="1" spc="-15" dirty="0">
                <a:latin typeface="Calibri"/>
                <a:cs typeface="Calibri"/>
              </a:rPr>
              <a:t> </a:t>
            </a:r>
            <a:r>
              <a:rPr sz="1000" b="1" dirty="0">
                <a:latin typeface="Calibri"/>
                <a:cs typeface="Calibri"/>
              </a:rPr>
              <a:t>a</a:t>
            </a:r>
            <a:r>
              <a:rPr sz="1000" b="1" spc="-10" dirty="0">
                <a:latin typeface="Calibri"/>
                <a:cs typeface="Calibri"/>
              </a:rPr>
              <a:t> </a:t>
            </a:r>
            <a:r>
              <a:rPr sz="1000" b="1" dirty="0">
                <a:latin typeface="Calibri"/>
                <a:cs typeface="Calibri"/>
              </a:rPr>
              <a:t>farmer</a:t>
            </a:r>
            <a:r>
              <a:rPr sz="1000" b="1" spc="-15" dirty="0">
                <a:latin typeface="Calibri"/>
                <a:cs typeface="Calibri"/>
              </a:rPr>
              <a:t> </a:t>
            </a:r>
            <a:r>
              <a:rPr sz="1000" b="1" spc="-20" dirty="0">
                <a:latin typeface="Calibri"/>
                <a:cs typeface="Calibri"/>
              </a:rPr>
              <a:t>back</a:t>
            </a:r>
            <a:r>
              <a:rPr sz="1000" b="1" spc="500" dirty="0">
                <a:latin typeface="Calibri"/>
                <a:cs typeface="Calibri"/>
              </a:rPr>
              <a:t> </a:t>
            </a:r>
            <a:r>
              <a:rPr sz="1000" b="1" dirty="0">
                <a:latin typeface="Calibri"/>
                <a:cs typeface="Calibri"/>
              </a:rPr>
              <a:t>in</a:t>
            </a:r>
            <a:r>
              <a:rPr sz="1000" b="1" spc="-15" dirty="0">
                <a:latin typeface="Calibri"/>
                <a:cs typeface="Calibri"/>
              </a:rPr>
              <a:t> </a:t>
            </a:r>
            <a:r>
              <a:rPr sz="1000" b="1" dirty="0">
                <a:latin typeface="Calibri"/>
                <a:cs typeface="Calibri"/>
              </a:rPr>
              <a:t>2009</a:t>
            </a:r>
            <a:r>
              <a:rPr sz="1000" b="1" spc="-10" dirty="0">
                <a:latin typeface="Calibri"/>
                <a:cs typeface="Calibri"/>
              </a:rPr>
              <a:t> </a:t>
            </a:r>
            <a:r>
              <a:rPr sz="1000" b="1" dirty="0">
                <a:latin typeface="Calibri"/>
                <a:cs typeface="Calibri"/>
              </a:rPr>
              <a:t>when</a:t>
            </a:r>
            <a:r>
              <a:rPr sz="1000" b="1" spc="-15" dirty="0">
                <a:latin typeface="Calibri"/>
                <a:cs typeface="Calibri"/>
              </a:rPr>
              <a:t> </a:t>
            </a:r>
            <a:r>
              <a:rPr sz="1000" b="1" spc="-10" dirty="0">
                <a:latin typeface="Calibri"/>
                <a:cs typeface="Calibri"/>
              </a:rPr>
              <a:t>planning</a:t>
            </a:r>
            <a:r>
              <a:rPr sz="1000" b="1" spc="-15" dirty="0">
                <a:latin typeface="Calibri"/>
                <a:cs typeface="Calibri"/>
              </a:rPr>
              <a:t> </a:t>
            </a:r>
            <a:r>
              <a:rPr sz="1000" b="1" dirty="0">
                <a:latin typeface="Calibri"/>
                <a:cs typeface="Calibri"/>
              </a:rPr>
              <a:t>started</a:t>
            </a:r>
            <a:r>
              <a:rPr sz="1000" b="1" spc="-20" dirty="0">
                <a:latin typeface="Calibri"/>
                <a:cs typeface="Calibri"/>
              </a:rPr>
              <a:t> </a:t>
            </a:r>
            <a:r>
              <a:rPr sz="1000" b="1" dirty="0">
                <a:latin typeface="Calibri"/>
                <a:cs typeface="Calibri"/>
              </a:rPr>
              <a:t>for</a:t>
            </a:r>
            <a:r>
              <a:rPr sz="1000" b="1" spc="-15" dirty="0">
                <a:latin typeface="Calibri"/>
                <a:cs typeface="Calibri"/>
              </a:rPr>
              <a:t> </a:t>
            </a:r>
            <a:r>
              <a:rPr sz="1000" b="1" spc="-50" dirty="0">
                <a:latin typeface="Calibri"/>
                <a:cs typeface="Calibri"/>
              </a:rPr>
              <a:t>a</a:t>
            </a:r>
            <a:r>
              <a:rPr sz="1000" b="1" dirty="0">
                <a:latin typeface="Calibri"/>
                <a:cs typeface="Calibri"/>
              </a:rPr>
              <a:t> greenhouse</a:t>
            </a:r>
            <a:r>
              <a:rPr sz="1000" b="1" spc="-20" dirty="0">
                <a:latin typeface="Calibri"/>
                <a:cs typeface="Calibri"/>
              </a:rPr>
              <a:t> </a:t>
            </a:r>
            <a:r>
              <a:rPr sz="1000" b="1" dirty="0">
                <a:latin typeface="Calibri"/>
                <a:cs typeface="Calibri"/>
              </a:rPr>
              <a:t>farm</a:t>
            </a:r>
            <a:r>
              <a:rPr sz="1000" b="1" spc="-20" dirty="0">
                <a:latin typeface="Calibri"/>
                <a:cs typeface="Calibri"/>
              </a:rPr>
              <a:t> </a:t>
            </a:r>
            <a:r>
              <a:rPr sz="1000" b="1" dirty="0">
                <a:latin typeface="Calibri"/>
                <a:cs typeface="Calibri"/>
              </a:rPr>
              <a:t>to</a:t>
            </a:r>
            <a:r>
              <a:rPr sz="1000" b="1" spc="-15" dirty="0">
                <a:latin typeface="Calibri"/>
                <a:cs typeface="Calibri"/>
              </a:rPr>
              <a:t> </a:t>
            </a:r>
            <a:r>
              <a:rPr sz="1000" b="1" dirty="0">
                <a:latin typeface="Calibri"/>
                <a:cs typeface="Calibri"/>
              </a:rPr>
              <a:t>be</a:t>
            </a:r>
            <a:r>
              <a:rPr sz="1000" b="1" spc="-20" dirty="0">
                <a:latin typeface="Calibri"/>
                <a:cs typeface="Calibri"/>
              </a:rPr>
              <a:t> </a:t>
            </a:r>
            <a:r>
              <a:rPr sz="1000" b="1" dirty="0">
                <a:latin typeface="Calibri"/>
                <a:cs typeface="Calibri"/>
              </a:rPr>
              <a:t>located</a:t>
            </a:r>
            <a:r>
              <a:rPr sz="1000" b="1" spc="-15" dirty="0">
                <a:latin typeface="Calibri"/>
                <a:cs typeface="Calibri"/>
              </a:rPr>
              <a:t> </a:t>
            </a:r>
            <a:r>
              <a:rPr sz="1000" b="1" spc="-20" dirty="0">
                <a:latin typeface="Calibri"/>
                <a:cs typeface="Calibri"/>
              </a:rPr>
              <a:t>near</a:t>
            </a:r>
            <a:r>
              <a:rPr sz="1000" b="1" spc="500" dirty="0">
                <a:latin typeface="Calibri"/>
                <a:cs typeface="Calibri"/>
              </a:rPr>
              <a:t> </a:t>
            </a:r>
            <a:r>
              <a:rPr sz="1000" b="1" dirty="0">
                <a:latin typeface="Calibri"/>
                <a:cs typeface="Calibri"/>
              </a:rPr>
              <a:t>the</a:t>
            </a:r>
            <a:r>
              <a:rPr sz="1000" b="1" spc="-20" dirty="0">
                <a:latin typeface="Calibri"/>
                <a:cs typeface="Calibri"/>
              </a:rPr>
              <a:t> </a:t>
            </a:r>
            <a:r>
              <a:rPr sz="1000" b="1" dirty="0">
                <a:latin typeface="Calibri"/>
                <a:cs typeface="Calibri"/>
              </a:rPr>
              <a:t>TREE</a:t>
            </a:r>
            <a:r>
              <a:rPr sz="1000" b="1" spc="-15" dirty="0">
                <a:latin typeface="Calibri"/>
                <a:cs typeface="Calibri"/>
              </a:rPr>
              <a:t> </a:t>
            </a:r>
            <a:r>
              <a:rPr sz="1000" b="1" dirty="0">
                <a:latin typeface="Calibri"/>
                <a:cs typeface="Calibri"/>
              </a:rPr>
              <a:t>OF</a:t>
            </a:r>
            <a:r>
              <a:rPr sz="1000" b="1" spc="-20" dirty="0">
                <a:latin typeface="Calibri"/>
                <a:cs typeface="Calibri"/>
              </a:rPr>
              <a:t> </a:t>
            </a:r>
            <a:r>
              <a:rPr sz="1000" b="1" dirty="0">
                <a:latin typeface="Calibri"/>
                <a:cs typeface="Calibri"/>
              </a:rPr>
              <a:t>LIFE</a:t>
            </a:r>
            <a:r>
              <a:rPr sz="1000" b="1" spc="-15" dirty="0">
                <a:latin typeface="Calibri"/>
                <a:cs typeface="Calibri"/>
              </a:rPr>
              <a:t> </a:t>
            </a:r>
            <a:r>
              <a:rPr sz="1000" b="1" dirty="0">
                <a:latin typeface="Calibri"/>
                <a:cs typeface="Calibri"/>
              </a:rPr>
              <a:t>in</a:t>
            </a:r>
            <a:r>
              <a:rPr sz="1000" b="1" spc="-15" dirty="0">
                <a:latin typeface="Calibri"/>
                <a:cs typeface="Calibri"/>
              </a:rPr>
              <a:t> </a:t>
            </a:r>
            <a:r>
              <a:rPr sz="1000" b="1" dirty="0">
                <a:latin typeface="Calibri"/>
                <a:cs typeface="Calibri"/>
              </a:rPr>
              <a:t>the</a:t>
            </a:r>
            <a:r>
              <a:rPr sz="1000" b="1" spc="-15" dirty="0">
                <a:latin typeface="Calibri"/>
                <a:cs typeface="Calibri"/>
              </a:rPr>
              <a:t> </a:t>
            </a:r>
            <a:r>
              <a:rPr sz="1000" b="1" spc="-10" dirty="0">
                <a:latin typeface="Calibri"/>
                <a:cs typeface="Calibri"/>
              </a:rPr>
              <a:t>Kingdom</a:t>
            </a:r>
            <a:r>
              <a:rPr sz="1000" b="1" spc="-20" dirty="0">
                <a:latin typeface="Calibri"/>
                <a:cs typeface="Calibri"/>
              </a:rPr>
              <a:t> </a:t>
            </a:r>
            <a:r>
              <a:rPr sz="1000" b="1" spc="-25" dirty="0">
                <a:latin typeface="Calibri"/>
                <a:cs typeface="Calibri"/>
              </a:rPr>
              <a:t>of</a:t>
            </a:r>
            <a:r>
              <a:rPr sz="1000" b="1" dirty="0">
                <a:latin typeface="Calibri"/>
                <a:cs typeface="Calibri"/>
              </a:rPr>
              <a:t> Bahrain.</a:t>
            </a:r>
            <a:r>
              <a:rPr sz="1000" b="1" spc="-30" dirty="0">
                <a:latin typeface="Calibri"/>
                <a:cs typeface="Calibri"/>
              </a:rPr>
              <a:t> </a:t>
            </a:r>
            <a:r>
              <a:rPr sz="1000" b="1" dirty="0">
                <a:latin typeface="Calibri"/>
                <a:cs typeface="Calibri"/>
              </a:rPr>
              <a:t>On</a:t>
            </a:r>
            <a:r>
              <a:rPr sz="1000" b="1" spc="-20" dirty="0">
                <a:latin typeface="Calibri"/>
                <a:cs typeface="Calibri"/>
              </a:rPr>
              <a:t> </a:t>
            </a:r>
            <a:r>
              <a:rPr sz="1000" b="1" dirty="0">
                <a:latin typeface="Calibri"/>
                <a:cs typeface="Calibri"/>
              </a:rPr>
              <a:t>300,000m2</a:t>
            </a:r>
            <a:r>
              <a:rPr sz="1000" b="1" spc="-30" dirty="0">
                <a:latin typeface="Calibri"/>
                <a:cs typeface="Calibri"/>
              </a:rPr>
              <a:t> </a:t>
            </a:r>
            <a:r>
              <a:rPr sz="1000" b="1" dirty="0">
                <a:latin typeface="Calibri"/>
                <a:cs typeface="Calibri"/>
              </a:rPr>
              <a:t>of</a:t>
            </a:r>
            <a:r>
              <a:rPr sz="1000" b="1" spc="-25" dirty="0">
                <a:latin typeface="Calibri"/>
                <a:cs typeface="Calibri"/>
              </a:rPr>
              <a:t> </a:t>
            </a:r>
            <a:r>
              <a:rPr sz="1000" b="1" spc="-10" dirty="0">
                <a:latin typeface="Calibri"/>
                <a:cs typeface="Calibri"/>
              </a:rPr>
              <a:t>Bahrain </a:t>
            </a:r>
            <a:r>
              <a:rPr sz="1000" b="1" dirty="0">
                <a:latin typeface="Calibri"/>
                <a:cs typeface="Calibri"/>
              </a:rPr>
              <a:t>dessert</a:t>
            </a:r>
            <a:r>
              <a:rPr sz="1000" b="1" spc="-5" dirty="0">
                <a:latin typeface="Calibri"/>
                <a:cs typeface="Calibri"/>
              </a:rPr>
              <a:t> </a:t>
            </a:r>
            <a:r>
              <a:rPr sz="1000" b="1" dirty="0">
                <a:latin typeface="Calibri"/>
                <a:cs typeface="Calibri"/>
              </a:rPr>
              <a:t>sand</a:t>
            </a:r>
            <a:r>
              <a:rPr sz="1000" b="1" spc="-5" dirty="0">
                <a:latin typeface="Calibri"/>
                <a:cs typeface="Calibri"/>
              </a:rPr>
              <a:t> </a:t>
            </a:r>
            <a:r>
              <a:rPr sz="1000" b="1" dirty="0">
                <a:latin typeface="Calibri"/>
                <a:cs typeface="Calibri"/>
              </a:rPr>
              <a:t>a</a:t>
            </a:r>
            <a:r>
              <a:rPr sz="1000" b="1" spc="-5" dirty="0">
                <a:latin typeface="Calibri"/>
                <a:cs typeface="Calibri"/>
              </a:rPr>
              <a:t> </a:t>
            </a:r>
            <a:r>
              <a:rPr sz="1000" b="1" dirty="0">
                <a:latin typeface="Calibri"/>
                <a:cs typeface="Calibri"/>
              </a:rPr>
              <a:t>dream</a:t>
            </a:r>
            <a:r>
              <a:rPr sz="1000" b="1" spc="-5" dirty="0">
                <a:latin typeface="Calibri"/>
                <a:cs typeface="Calibri"/>
              </a:rPr>
              <a:t> </a:t>
            </a:r>
            <a:r>
              <a:rPr sz="1000" b="1" dirty="0">
                <a:latin typeface="Calibri"/>
                <a:cs typeface="Calibri"/>
              </a:rPr>
              <a:t>was</a:t>
            </a:r>
            <a:r>
              <a:rPr sz="1000" b="1" spc="-5" dirty="0">
                <a:latin typeface="Calibri"/>
                <a:cs typeface="Calibri"/>
              </a:rPr>
              <a:t> </a:t>
            </a:r>
            <a:r>
              <a:rPr sz="1000" b="1" dirty="0">
                <a:latin typeface="Calibri"/>
                <a:cs typeface="Calibri"/>
              </a:rPr>
              <a:t>born</a:t>
            </a:r>
            <a:r>
              <a:rPr sz="1000" b="1" spc="-5" dirty="0">
                <a:latin typeface="Calibri"/>
                <a:cs typeface="Calibri"/>
              </a:rPr>
              <a:t> </a:t>
            </a:r>
            <a:r>
              <a:rPr sz="1000" b="1" dirty="0">
                <a:latin typeface="Calibri"/>
                <a:cs typeface="Calibri"/>
              </a:rPr>
              <a:t>to </a:t>
            </a:r>
            <a:r>
              <a:rPr sz="1000" b="1" spc="-10" dirty="0">
                <a:latin typeface="Calibri"/>
                <a:cs typeface="Calibri"/>
              </a:rPr>
              <a:t>build </a:t>
            </a:r>
            <a:r>
              <a:rPr sz="1000" b="1" dirty="0">
                <a:latin typeface="Calibri"/>
                <a:cs typeface="Calibri"/>
              </a:rPr>
              <a:t>a</a:t>
            </a:r>
            <a:r>
              <a:rPr sz="1000" b="1" spc="-20" dirty="0">
                <a:latin typeface="Calibri"/>
                <a:cs typeface="Calibri"/>
              </a:rPr>
              <a:t> </a:t>
            </a:r>
            <a:r>
              <a:rPr sz="1000" b="1" dirty="0">
                <a:latin typeface="Calibri"/>
                <a:cs typeface="Calibri"/>
              </a:rPr>
              <a:t>farm</a:t>
            </a:r>
            <a:r>
              <a:rPr sz="1000" b="1" spc="-20" dirty="0">
                <a:latin typeface="Calibri"/>
                <a:cs typeface="Calibri"/>
              </a:rPr>
              <a:t> </a:t>
            </a:r>
            <a:r>
              <a:rPr sz="1000" b="1" dirty="0">
                <a:latin typeface="Calibri"/>
                <a:cs typeface="Calibri"/>
              </a:rPr>
              <a:t>to</a:t>
            </a:r>
            <a:r>
              <a:rPr sz="1000" b="1" spc="-15" dirty="0">
                <a:latin typeface="Calibri"/>
                <a:cs typeface="Calibri"/>
              </a:rPr>
              <a:t> </a:t>
            </a:r>
            <a:r>
              <a:rPr sz="1000" b="1" dirty="0">
                <a:latin typeface="Calibri"/>
                <a:cs typeface="Calibri"/>
              </a:rPr>
              <a:t>sustain</a:t>
            </a:r>
            <a:r>
              <a:rPr sz="1000" b="1" spc="-20" dirty="0">
                <a:latin typeface="Calibri"/>
                <a:cs typeface="Calibri"/>
              </a:rPr>
              <a:t> </a:t>
            </a:r>
            <a:r>
              <a:rPr sz="1000" b="1" dirty="0">
                <a:latin typeface="Calibri"/>
                <a:cs typeface="Calibri"/>
              </a:rPr>
              <a:t>life</a:t>
            </a:r>
            <a:r>
              <a:rPr sz="1000" b="1" spc="-20" dirty="0">
                <a:latin typeface="Calibri"/>
                <a:cs typeface="Calibri"/>
              </a:rPr>
              <a:t> </a:t>
            </a:r>
            <a:r>
              <a:rPr sz="1000" b="1" dirty="0">
                <a:latin typeface="Calibri"/>
                <a:cs typeface="Calibri"/>
              </a:rPr>
              <a:t>from</a:t>
            </a:r>
            <a:r>
              <a:rPr sz="1000" b="1" spc="-20" dirty="0">
                <a:latin typeface="Calibri"/>
                <a:cs typeface="Calibri"/>
              </a:rPr>
              <a:t> </a:t>
            </a:r>
            <a:r>
              <a:rPr sz="1000" b="1" dirty="0">
                <a:latin typeface="Calibri"/>
                <a:cs typeface="Calibri"/>
              </a:rPr>
              <a:t>the</a:t>
            </a:r>
            <a:r>
              <a:rPr sz="1000" b="1" spc="-25" dirty="0">
                <a:latin typeface="Calibri"/>
                <a:cs typeface="Calibri"/>
              </a:rPr>
              <a:t> </a:t>
            </a:r>
            <a:r>
              <a:rPr sz="1000" b="1" spc="-10" dirty="0">
                <a:latin typeface="Calibri"/>
                <a:cs typeface="Calibri"/>
              </a:rPr>
              <a:t>dessert</a:t>
            </a:r>
            <a:r>
              <a:rPr sz="1000" b="1" spc="500" dirty="0">
                <a:latin typeface="Calibri"/>
                <a:cs typeface="Calibri"/>
              </a:rPr>
              <a:t> </a:t>
            </a:r>
            <a:r>
              <a:rPr sz="1000" b="1" dirty="0">
                <a:latin typeface="Calibri"/>
                <a:cs typeface="Calibri"/>
              </a:rPr>
              <a:t>to</a:t>
            </a:r>
            <a:r>
              <a:rPr sz="1000" b="1" spc="-15" dirty="0">
                <a:latin typeface="Calibri"/>
                <a:cs typeface="Calibri"/>
              </a:rPr>
              <a:t> </a:t>
            </a:r>
            <a:r>
              <a:rPr sz="1000" b="1" dirty="0">
                <a:latin typeface="Calibri"/>
                <a:cs typeface="Calibri"/>
              </a:rPr>
              <a:t>local</a:t>
            </a:r>
            <a:r>
              <a:rPr sz="1000" b="1" spc="-15" dirty="0">
                <a:latin typeface="Calibri"/>
                <a:cs typeface="Calibri"/>
              </a:rPr>
              <a:t> </a:t>
            </a:r>
            <a:r>
              <a:rPr sz="1000" b="1" dirty="0">
                <a:latin typeface="Calibri"/>
                <a:cs typeface="Calibri"/>
              </a:rPr>
              <a:t>people</a:t>
            </a:r>
            <a:r>
              <a:rPr sz="1000" b="1" spc="-15" dirty="0">
                <a:latin typeface="Calibri"/>
                <a:cs typeface="Calibri"/>
              </a:rPr>
              <a:t> </a:t>
            </a:r>
            <a:r>
              <a:rPr sz="1000" b="1" dirty="0">
                <a:latin typeface="Calibri"/>
                <a:cs typeface="Calibri"/>
              </a:rPr>
              <a:t>.</a:t>
            </a:r>
            <a:r>
              <a:rPr sz="1000" b="1" spc="-15" dirty="0">
                <a:latin typeface="Calibri"/>
                <a:cs typeface="Calibri"/>
              </a:rPr>
              <a:t> </a:t>
            </a:r>
            <a:r>
              <a:rPr sz="1000" b="1" dirty="0">
                <a:latin typeface="Calibri"/>
                <a:cs typeface="Calibri"/>
              </a:rPr>
              <a:t>Using</a:t>
            </a:r>
            <a:r>
              <a:rPr sz="1000" b="1" spc="-20" dirty="0">
                <a:latin typeface="Calibri"/>
                <a:cs typeface="Calibri"/>
              </a:rPr>
              <a:t> </a:t>
            </a:r>
            <a:r>
              <a:rPr sz="1000" b="1" dirty="0">
                <a:latin typeface="Calibri"/>
                <a:cs typeface="Calibri"/>
              </a:rPr>
              <a:t>Local</a:t>
            </a:r>
            <a:r>
              <a:rPr sz="1000" b="1" spc="-10" dirty="0">
                <a:latin typeface="Calibri"/>
                <a:cs typeface="Calibri"/>
              </a:rPr>
              <a:t> staff </a:t>
            </a:r>
            <a:r>
              <a:rPr sz="1000" b="1" dirty="0">
                <a:latin typeface="Calibri"/>
                <a:cs typeface="Calibri"/>
              </a:rPr>
              <a:t>trained</a:t>
            </a:r>
            <a:r>
              <a:rPr sz="1000" b="1" spc="-15" dirty="0">
                <a:latin typeface="Calibri"/>
                <a:cs typeface="Calibri"/>
              </a:rPr>
              <a:t> </a:t>
            </a:r>
            <a:r>
              <a:rPr sz="1000" b="1" dirty="0">
                <a:latin typeface="Calibri"/>
                <a:cs typeface="Calibri"/>
              </a:rPr>
              <a:t>up</a:t>
            </a:r>
            <a:r>
              <a:rPr sz="1000" b="1" spc="-10" dirty="0">
                <a:latin typeface="Calibri"/>
                <a:cs typeface="Calibri"/>
              </a:rPr>
              <a:t> </a:t>
            </a:r>
            <a:r>
              <a:rPr sz="1000" b="1" dirty="0">
                <a:latin typeface="Calibri"/>
                <a:cs typeface="Calibri"/>
              </a:rPr>
              <a:t>to</a:t>
            </a:r>
            <a:r>
              <a:rPr sz="1000" b="1" spc="-10" dirty="0">
                <a:latin typeface="Calibri"/>
                <a:cs typeface="Calibri"/>
              </a:rPr>
              <a:t> </a:t>
            </a:r>
            <a:r>
              <a:rPr sz="1000" b="1" dirty="0">
                <a:latin typeface="Calibri"/>
                <a:cs typeface="Calibri"/>
              </a:rPr>
              <a:t>grow</a:t>
            </a:r>
            <a:r>
              <a:rPr sz="1000" b="1" spc="-15" dirty="0">
                <a:latin typeface="Calibri"/>
                <a:cs typeface="Calibri"/>
              </a:rPr>
              <a:t> </a:t>
            </a:r>
            <a:r>
              <a:rPr sz="1000" b="1" dirty="0">
                <a:latin typeface="Calibri"/>
                <a:cs typeface="Calibri"/>
              </a:rPr>
              <a:t>quality</a:t>
            </a:r>
            <a:r>
              <a:rPr sz="1000" b="1" spc="-10" dirty="0">
                <a:latin typeface="Calibri"/>
                <a:cs typeface="Calibri"/>
              </a:rPr>
              <a:t> </a:t>
            </a:r>
            <a:r>
              <a:rPr sz="1000" b="1" dirty="0">
                <a:latin typeface="Calibri"/>
                <a:cs typeface="Calibri"/>
              </a:rPr>
              <a:t>and</a:t>
            </a:r>
            <a:r>
              <a:rPr sz="1000" b="1" spc="-10" dirty="0">
                <a:latin typeface="Calibri"/>
                <a:cs typeface="Calibri"/>
              </a:rPr>
              <a:t> tasty salads.</a:t>
            </a:r>
            <a:endParaRPr sz="1000">
              <a:latin typeface="Calibri"/>
              <a:cs typeface="Calibri"/>
            </a:endParaRPr>
          </a:p>
          <a:p>
            <a:pPr marL="163195" marR="5080" indent="-151130">
              <a:lnSpc>
                <a:spcPct val="100000"/>
              </a:lnSpc>
              <a:buSzPct val="80000"/>
              <a:buFont typeface="Arial"/>
              <a:buChar char="•"/>
              <a:tabLst>
                <a:tab pos="163195" algn="l"/>
              </a:tabLst>
            </a:pPr>
            <a:r>
              <a:rPr sz="1000" b="1" spc="-10" dirty="0">
                <a:latin typeface="Calibri"/>
                <a:cs typeface="Calibri"/>
              </a:rPr>
              <a:t>Growing </a:t>
            </a:r>
            <a:r>
              <a:rPr sz="1000" b="1" dirty="0">
                <a:latin typeface="Calibri"/>
                <a:cs typeface="Calibri"/>
              </a:rPr>
              <a:t>crops</a:t>
            </a:r>
            <a:r>
              <a:rPr sz="1000" b="1" spc="-5" dirty="0">
                <a:latin typeface="Calibri"/>
                <a:cs typeface="Calibri"/>
              </a:rPr>
              <a:t> </a:t>
            </a:r>
            <a:r>
              <a:rPr sz="1000" b="1" dirty="0">
                <a:latin typeface="Calibri"/>
                <a:cs typeface="Calibri"/>
              </a:rPr>
              <a:t>all</a:t>
            </a:r>
            <a:r>
              <a:rPr sz="1000" b="1" spc="-5" dirty="0">
                <a:latin typeface="Calibri"/>
                <a:cs typeface="Calibri"/>
              </a:rPr>
              <a:t> </a:t>
            </a:r>
            <a:r>
              <a:rPr sz="1000" b="1" dirty="0">
                <a:latin typeface="Calibri"/>
                <a:cs typeface="Calibri"/>
              </a:rPr>
              <a:t>the</a:t>
            </a:r>
            <a:r>
              <a:rPr sz="1000" b="1" spc="-10" dirty="0">
                <a:latin typeface="Calibri"/>
                <a:cs typeface="Calibri"/>
              </a:rPr>
              <a:t> kingdom</a:t>
            </a:r>
            <a:r>
              <a:rPr sz="1000" b="1" spc="-5" dirty="0">
                <a:latin typeface="Calibri"/>
                <a:cs typeface="Calibri"/>
              </a:rPr>
              <a:t> </a:t>
            </a:r>
            <a:r>
              <a:rPr sz="1000" b="1" dirty="0">
                <a:latin typeface="Calibri"/>
                <a:cs typeface="Calibri"/>
              </a:rPr>
              <a:t>could</a:t>
            </a:r>
            <a:r>
              <a:rPr sz="1000" b="1" spc="-5" dirty="0">
                <a:latin typeface="Calibri"/>
                <a:cs typeface="Calibri"/>
              </a:rPr>
              <a:t> </a:t>
            </a:r>
            <a:r>
              <a:rPr sz="1000" b="1" spc="-25" dirty="0">
                <a:latin typeface="Calibri"/>
                <a:cs typeface="Calibri"/>
              </a:rPr>
              <a:t>be</a:t>
            </a:r>
            <a:r>
              <a:rPr sz="1000" b="1" dirty="0">
                <a:latin typeface="Calibri"/>
                <a:cs typeface="Calibri"/>
              </a:rPr>
              <a:t> proud</a:t>
            </a:r>
            <a:r>
              <a:rPr sz="1000" b="1" spc="-10" dirty="0">
                <a:latin typeface="Calibri"/>
                <a:cs typeface="Calibri"/>
              </a:rPr>
              <a:t> </a:t>
            </a:r>
            <a:r>
              <a:rPr sz="1000" b="1" dirty="0">
                <a:latin typeface="Calibri"/>
                <a:cs typeface="Calibri"/>
              </a:rPr>
              <a:t>off</a:t>
            </a:r>
            <a:r>
              <a:rPr sz="1000" b="1" spc="-15" dirty="0">
                <a:latin typeface="Calibri"/>
                <a:cs typeface="Calibri"/>
              </a:rPr>
              <a:t> </a:t>
            </a:r>
            <a:r>
              <a:rPr sz="1000" b="1" dirty="0">
                <a:latin typeface="Calibri"/>
                <a:cs typeface="Calibri"/>
              </a:rPr>
              <a:t>and</a:t>
            </a:r>
            <a:r>
              <a:rPr sz="1000" b="1" spc="-10" dirty="0">
                <a:latin typeface="Calibri"/>
                <a:cs typeface="Calibri"/>
              </a:rPr>
              <a:t> </a:t>
            </a:r>
            <a:r>
              <a:rPr sz="1000" b="1" dirty="0">
                <a:latin typeface="Calibri"/>
                <a:cs typeface="Calibri"/>
              </a:rPr>
              <a:t>safe</a:t>
            </a:r>
            <a:r>
              <a:rPr sz="1000" b="1" spc="-15" dirty="0">
                <a:latin typeface="Calibri"/>
                <a:cs typeface="Calibri"/>
              </a:rPr>
              <a:t> </a:t>
            </a:r>
            <a:r>
              <a:rPr sz="1000" b="1" dirty="0">
                <a:latin typeface="Calibri"/>
                <a:cs typeface="Calibri"/>
              </a:rPr>
              <a:t>in</a:t>
            </a:r>
            <a:r>
              <a:rPr sz="1000" b="1" spc="-10" dirty="0">
                <a:latin typeface="Calibri"/>
                <a:cs typeface="Calibri"/>
              </a:rPr>
              <a:t> </a:t>
            </a:r>
            <a:r>
              <a:rPr sz="1000" b="1" dirty="0">
                <a:latin typeface="Calibri"/>
                <a:cs typeface="Calibri"/>
              </a:rPr>
              <a:t>the</a:t>
            </a:r>
            <a:r>
              <a:rPr sz="1000" b="1" spc="-10" dirty="0">
                <a:latin typeface="Calibri"/>
                <a:cs typeface="Calibri"/>
              </a:rPr>
              <a:t> </a:t>
            </a:r>
            <a:r>
              <a:rPr sz="1000" b="1" dirty="0">
                <a:latin typeface="Calibri"/>
                <a:cs typeface="Calibri"/>
              </a:rPr>
              <a:t>fact</a:t>
            </a:r>
            <a:r>
              <a:rPr sz="1000" b="1" spc="-5" dirty="0">
                <a:latin typeface="Calibri"/>
                <a:cs typeface="Calibri"/>
              </a:rPr>
              <a:t> </a:t>
            </a:r>
            <a:r>
              <a:rPr sz="1000" b="1" dirty="0">
                <a:latin typeface="Calibri"/>
                <a:cs typeface="Calibri"/>
              </a:rPr>
              <a:t>that</a:t>
            </a:r>
            <a:r>
              <a:rPr sz="1000" b="1" spc="-10" dirty="0">
                <a:latin typeface="Calibri"/>
                <a:cs typeface="Calibri"/>
              </a:rPr>
              <a:t> </a:t>
            </a:r>
            <a:r>
              <a:rPr sz="1000" b="1" spc="-25" dirty="0">
                <a:latin typeface="Calibri"/>
                <a:cs typeface="Calibri"/>
              </a:rPr>
              <a:t>NO</a:t>
            </a:r>
            <a:r>
              <a:rPr sz="1000" b="1" dirty="0">
                <a:latin typeface="Calibri"/>
                <a:cs typeface="Calibri"/>
              </a:rPr>
              <a:t> chemical</a:t>
            </a:r>
            <a:r>
              <a:rPr sz="1000" b="1" spc="-10" dirty="0">
                <a:latin typeface="Calibri"/>
                <a:cs typeface="Calibri"/>
              </a:rPr>
              <a:t> </a:t>
            </a:r>
            <a:r>
              <a:rPr sz="1000" b="1" dirty="0">
                <a:latin typeface="Calibri"/>
                <a:cs typeface="Calibri"/>
              </a:rPr>
              <a:t>was</a:t>
            </a:r>
            <a:r>
              <a:rPr sz="1000" b="1" spc="-5" dirty="0">
                <a:latin typeface="Calibri"/>
                <a:cs typeface="Calibri"/>
              </a:rPr>
              <a:t> </a:t>
            </a:r>
            <a:r>
              <a:rPr sz="1000" b="1" dirty="0">
                <a:latin typeface="Calibri"/>
                <a:cs typeface="Calibri"/>
              </a:rPr>
              <a:t>to</a:t>
            </a:r>
            <a:r>
              <a:rPr sz="1000" b="1" spc="-5" dirty="0">
                <a:latin typeface="Calibri"/>
                <a:cs typeface="Calibri"/>
              </a:rPr>
              <a:t> </a:t>
            </a:r>
            <a:r>
              <a:rPr sz="1000" b="1" dirty="0">
                <a:latin typeface="Calibri"/>
                <a:cs typeface="Calibri"/>
              </a:rPr>
              <a:t>be</a:t>
            </a:r>
            <a:r>
              <a:rPr sz="1000" b="1" spc="-10" dirty="0">
                <a:latin typeface="Calibri"/>
                <a:cs typeface="Calibri"/>
              </a:rPr>
              <a:t> </a:t>
            </a:r>
            <a:r>
              <a:rPr sz="1000" b="1" dirty="0">
                <a:latin typeface="Calibri"/>
                <a:cs typeface="Calibri"/>
              </a:rPr>
              <a:t>sprayed</a:t>
            </a:r>
            <a:r>
              <a:rPr sz="1000" b="1" spc="-5" dirty="0">
                <a:latin typeface="Calibri"/>
                <a:cs typeface="Calibri"/>
              </a:rPr>
              <a:t> </a:t>
            </a:r>
            <a:r>
              <a:rPr sz="1000" b="1" dirty="0">
                <a:latin typeface="Calibri"/>
                <a:cs typeface="Calibri"/>
              </a:rPr>
              <a:t>onto</a:t>
            </a:r>
            <a:r>
              <a:rPr sz="1000" b="1" spc="-5" dirty="0">
                <a:latin typeface="Calibri"/>
                <a:cs typeface="Calibri"/>
              </a:rPr>
              <a:t> </a:t>
            </a:r>
            <a:r>
              <a:rPr sz="1000" b="1" spc="-25" dirty="0">
                <a:latin typeface="Calibri"/>
                <a:cs typeface="Calibri"/>
              </a:rPr>
              <a:t>the</a:t>
            </a:r>
            <a:r>
              <a:rPr sz="1000" b="1" dirty="0">
                <a:latin typeface="Calibri"/>
                <a:cs typeface="Calibri"/>
              </a:rPr>
              <a:t> crops</a:t>
            </a:r>
            <a:r>
              <a:rPr sz="1000" b="1" spc="-15" dirty="0">
                <a:latin typeface="Calibri"/>
                <a:cs typeface="Calibri"/>
              </a:rPr>
              <a:t> </a:t>
            </a:r>
            <a:r>
              <a:rPr sz="1000" b="1" dirty="0">
                <a:latin typeface="Calibri"/>
                <a:cs typeface="Calibri"/>
              </a:rPr>
              <a:t>and</a:t>
            </a:r>
            <a:r>
              <a:rPr sz="1000" b="1" spc="-10" dirty="0">
                <a:latin typeface="Calibri"/>
                <a:cs typeface="Calibri"/>
              </a:rPr>
              <a:t> </a:t>
            </a:r>
            <a:r>
              <a:rPr sz="1000" b="1" dirty="0">
                <a:latin typeface="Calibri"/>
                <a:cs typeface="Calibri"/>
              </a:rPr>
              <a:t>a</a:t>
            </a:r>
            <a:r>
              <a:rPr sz="1000" b="1" spc="-10" dirty="0">
                <a:latin typeface="Calibri"/>
                <a:cs typeface="Calibri"/>
              </a:rPr>
              <a:t> </a:t>
            </a:r>
            <a:r>
              <a:rPr sz="1000" b="1" dirty="0">
                <a:latin typeface="Calibri"/>
                <a:cs typeface="Calibri"/>
              </a:rPr>
              <a:t>new</a:t>
            </a:r>
            <a:r>
              <a:rPr sz="1000" b="1" spc="-10" dirty="0">
                <a:latin typeface="Calibri"/>
                <a:cs typeface="Calibri"/>
              </a:rPr>
              <a:t> </a:t>
            </a:r>
            <a:r>
              <a:rPr sz="1000" b="1" dirty="0">
                <a:latin typeface="Calibri"/>
                <a:cs typeface="Calibri"/>
              </a:rPr>
              <a:t>method</a:t>
            </a:r>
            <a:r>
              <a:rPr sz="1000" b="1" spc="-15" dirty="0">
                <a:latin typeface="Calibri"/>
                <a:cs typeface="Calibri"/>
              </a:rPr>
              <a:t> </a:t>
            </a:r>
            <a:r>
              <a:rPr sz="1000" b="1" dirty="0">
                <a:latin typeface="Calibri"/>
                <a:cs typeface="Calibri"/>
              </a:rPr>
              <a:t>of</a:t>
            </a:r>
            <a:r>
              <a:rPr sz="1000" b="1" spc="-10" dirty="0">
                <a:latin typeface="Calibri"/>
                <a:cs typeface="Calibri"/>
              </a:rPr>
              <a:t> </a:t>
            </a:r>
            <a:r>
              <a:rPr sz="1000" b="1" dirty="0">
                <a:latin typeface="Calibri"/>
                <a:cs typeface="Calibri"/>
              </a:rPr>
              <a:t>IPM</a:t>
            </a:r>
            <a:r>
              <a:rPr sz="1000" b="1" spc="-15" dirty="0">
                <a:latin typeface="Calibri"/>
                <a:cs typeface="Calibri"/>
              </a:rPr>
              <a:t> </a:t>
            </a:r>
            <a:r>
              <a:rPr sz="1000" b="1" spc="-10" dirty="0">
                <a:latin typeface="Calibri"/>
                <a:cs typeface="Calibri"/>
              </a:rPr>
              <a:t>control </a:t>
            </a:r>
            <a:r>
              <a:rPr sz="1000" b="1" dirty="0">
                <a:latin typeface="Calibri"/>
                <a:cs typeface="Calibri"/>
              </a:rPr>
              <a:t>was</a:t>
            </a:r>
            <a:r>
              <a:rPr sz="1000" b="1" spc="5" dirty="0">
                <a:latin typeface="Calibri"/>
                <a:cs typeface="Calibri"/>
              </a:rPr>
              <a:t> </a:t>
            </a:r>
            <a:r>
              <a:rPr sz="1000" b="1" spc="-10" dirty="0">
                <a:latin typeface="Calibri"/>
                <a:cs typeface="Calibri"/>
              </a:rPr>
              <a:t>introduced..</a:t>
            </a:r>
            <a:r>
              <a:rPr sz="1000" b="1" dirty="0">
                <a:latin typeface="Calibri"/>
                <a:cs typeface="Calibri"/>
              </a:rPr>
              <a:t> Sh</a:t>
            </a:r>
            <a:r>
              <a:rPr sz="1000" b="1" spc="5" dirty="0">
                <a:latin typeface="Calibri"/>
                <a:cs typeface="Calibri"/>
              </a:rPr>
              <a:t> </a:t>
            </a:r>
            <a:r>
              <a:rPr sz="1000" b="1" dirty="0">
                <a:latin typeface="Calibri"/>
                <a:cs typeface="Calibri"/>
              </a:rPr>
              <a:t>Rashid</a:t>
            </a:r>
            <a:r>
              <a:rPr sz="1000" b="1" spc="5" dirty="0">
                <a:latin typeface="Calibri"/>
                <a:cs typeface="Calibri"/>
              </a:rPr>
              <a:t> </a:t>
            </a:r>
            <a:r>
              <a:rPr sz="1000" b="1" dirty="0">
                <a:latin typeface="Calibri"/>
                <a:cs typeface="Calibri"/>
              </a:rPr>
              <a:t>was</a:t>
            </a:r>
            <a:r>
              <a:rPr sz="1000" b="1" spc="5" dirty="0">
                <a:latin typeface="Calibri"/>
                <a:cs typeface="Calibri"/>
              </a:rPr>
              <a:t> </a:t>
            </a:r>
            <a:r>
              <a:rPr sz="1000" b="1" spc="-25" dirty="0">
                <a:latin typeface="Calibri"/>
                <a:cs typeface="Calibri"/>
              </a:rPr>
              <a:t>the</a:t>
            </a:r>
            <a:r>
              <a:rPr sz="1000" b="1" dirty="0">
                <a:latin typeface="Calibri"/>
                <a:cs typeface="Calibri"/>
              </a:rPr>
              <a:t> person</a:t>
            </a:r>
            <a:r>
              <a:rPr sz="1000" b="1" spc="-15" dirty="0">
                <a:latin typeface="Calibri"/>
                <a:cs typeface="Calibri"/>
              </a:rPr>
              <a:t> </a:t>
            </a:r>
            <a:r>
              <a:rPr sz="1000" b="1" dirty="0">
                <a:latin typeface="Calibri"/>
                <a:cs typeface="Calibri"/>
              </a:rPr>
              <a:t>who</a:t>
            </a:r>
            <a:r>
              <a:rPr sz="1000" b="1" spc="-15" dirty="0">
                <a:latin typeface="Calibri"/>
                <a:cs typeface="Calibri"/>
              </a:rPr>
              <a:t> </a:t>
            </a:r>
            <a:r>
              <a:rPr sz="1000" b="1" dirty="0">
                <a:latin typeface="Calibri"/>
                <a:cs typeface="Calibri"/>
              </a:rPr>
              <a:t>brought</a:t>
            </a:r>
            <a:r>
              <a:rPr sz="1000" b="1" spc="-15" dirty="0">
                <a:latin typeface="Calibri"/>
                <a:cs typeface="Calibri"/>
              </a:rPr>
              <a:t> </a:t>
            </a:r>
            <a:r>
              <a:rPr sz="1000" b="1" dirty="0">
                <a:latin typeface="Calibri"/>
                <a:cs typeface="Calibri"/>
              </a:rPr>
              <a:t>all</a:t>
            </a:r>
            <a:r>
              <a:rPr sz="1000" b="1" spc="-10" dirty="0">
                <a:latin typeface="Calibri"/>
                <a:cs typeface="Calibri"/>
              </a:rPr>
              <a:t> </a:t>
            </a:r>
            <a:r>
              <a:rPr sz="1000" b="1" dirty="0">
                <a:latin typeface="Calibri"/>
                <a:cs typeface="Calibri"/>
              </a:rPr>
              <a:t>of</a:t>
            </a:r>
            <a:r>
              <a:rPr sz="1000" b="1" spc="-20" dirty="0">
                <a:latin typeface="Calibri"/>
                <a:cs typeface="Calibri"/>
              </a:rPr>
              <a:t> </a:t>
            </a:r>
            <a:r>
              <a:rPr sz="1000" b="1" dirty="0">
                <a:latin typeface="Calibri"/>
                <a:cs typeface="Calibri"/>
              </a:rPr>
              <a:t>this</a:t>
            </a:r>
            <a:r>
              <a:rPr sz="1000" b="1" spc="-15" dirty="0">
                <a:latin typeface="Calibri"/>
                <a:cs typeface="Calibri"/>
              </a:rPr>
              <a:t> </a:t>
            </a:r>
            <a:r>
              <a:rPr sz="1000" b="1" spc="-25" dirty="0">
                <a:latin typeface="Calibri"/>
                <a:cs typeface="Calibri"/>
              </a:rPr>
              <a:t>to</a:t>
            </a:r>
            <a:r>
              <a:rPr sz="1000" b="1" dirty="0">
                <a:latin typeface="Calibri"/>
                <a:cs typeface="Calibri"/>
              </a:rPr>
              <a:t> Bahrain</a:t>
            </a:r>
            <a:r>
              <a:rPr sz="1000" b="1" spc="-5" dirty="0">
                <a:latin typeface="Calibri"/>
                <a:cs typeface="Calibri"/>
              </a:rPr>
              <a:t> </a:t>
            </a:r>
            <a:r>
              <a:rPr sz="1000" b="1" dirty="0">
                <a:latin typeface="Calibri"/>
                <a:cs typeface="Calibri"/>
              </a:rPr>
              <a:t>and he</a:t>
            </a:r>
            <a:r>
              <a:rPr sz="1000" b="1" spc="-5" dirty="0">
                <a:latin typeface="Calibri"/>
                <a:cs typeface="Calibri"/>
              </a:rPr>
              <a:t> </a:t>
            </a:r>
            <a:r>
              <a:rPr sz="1000" b="1" dirty="0">
                <a:latin typeface="Calibri"/>
                <a:cs typeface="Calibri"/>
              </a:rPr>
              <a:t>employed </a:t>
            </a:r>
            <a:r>
              <a:rPr sz="1000" b="1" spc="-10" dirty="0">
                <a:latin typeface="Calibri"/>
                <a:cs typeface="Calibri"/>
              </a:rPr>
              <a:t>Grahame Dunling</a:t>
            </a:r>
            <a:r>
              <a:rPr sz="1000" b="1" spc="-15" dirty="0">
                <a:latin typeface="Calibri"/>
                <a:cs typeface="Calibri"/>
              </a:rPr>
              <a:t> </a:t>
            </a:r>
            <a:r>
              <a:rPr sz="1000" b="1" dirty="0">
                <a:latin typeface="Calibri"/>
                <a:cs typeface="Calibri"/>
              </a:rPr>
              <a:t>to</a:t>
            </a:r>
            <a:r>
              <a:rPr sz="1000" b="1" spc="-5" dirty="0">
                <a:latin typeface="Calibri"/>
                <a:cs typeface="Calibri"/>
              </a:rPr>
              <a:t> </a:t>
            </a:r>
            <a:r>
              <a:rPr sz="1000" b="1" dirty="0">
                <a:latin typeface="Calibri"/>
                <a:cs typeface="Calibri"/>
              </a:rPr>
              <a:t>turn</a:t>
            </a:r>
            <a:r>
              <a:rPr sz="1000" b="1" spc="-5" dirty="0">
                <a:latin typeface="Calibri"/>
                <a:cs typeface="Calibri"/>
              </a:rPr>
              <a:t> </a:t>
            </a:r>
            <a:r>
              <a:rPr sz="1000" b="1" dirty="0">
                <a:latin typeface="Calibri"/>
                <a:cs typeface="Calibri"/>
              </a:rPr>
              <a:t>things</a:t>
            </a:r>
            <a:r>
              <a:rPr sz="1000" b="1" spc="-10" dirty="0">
                <a:latin typeface="Calibri"/>
                <a:cs typeface="Calibri"/>
              </a:rPr>
              <a:t> around</a:t>
            </a:r>
            <a:endParaRPr sz="100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1363</TotalTime>
  <Words>2409</Words>
  <Application>Microsoft Office PowerPoint</Application>
  <PresentationFormat>Custom</PresentationFormat>
  <Paragraphs>145</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Cambria</vt:lpstr>
      <vt:lpstr>Lucida Sans</vt:lpstr>
      <vt:lpstr>Palatino Linotype</vt:lpstr>
      <vt:lpstr>Symbol</vt:lpstr>
      <vt:lpstr>Times New Roman</vt:lpstr>
      <vt:lpstr>Office Theme</vt:lpstr>
      <vt:lpstr>PowerPoint Presentation</vt:lpstr>
      <vt:lpstr>WHO ARE WE?</vt:lpstr>
      <vt:lpstr>KEY POINTS TO NOTE</vt:lpstr>
      <vt:lpstr>WorldWide Local Salads</vt:lpstr>
      <vt:lpstr>WorldWide Local Salads</vt:lpstr>
      <vt:lpstr>So how does our system work </vt:lpstr>
      <vt:lpstr>All of the control process is fully controllable </vt:lpstr>
      <vt:lpstr>FULLY AUTOMATED PROCESS CONTROL</vt:lpstr>
      <vt:lpstr>THE TEAM BEHIND US</vt:lpstr>
      <vt:lpstr>THE TEAM BEHIND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WWLS Selby FINAL</dc:title>
  <dc:creator>Matt Wilson</dc:creator>
  <cp:lastModifiedBy>grahame@localsalads.com</cp:lastModifiedBy>
  <cp:revision>9</cp:revision>
  <dcterms:created xsi:type="dcterms:W3CDTF">2024-06-03T13:17:02Z</dcterms:created>
  <dcterms:modified xsi:type="dcterms:W3CDTF">2024-06-06T10:13:28Z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2024-01-16T00:00:00Z</vt:filetime>
  </property>
  <property fmtid="{D5CDD505-2E9C-101B-9397-08002B2CF9AE}" pid="3" name="LastSaved">
    <vt:filetime>2024-06-03T00:00:00Z</vt:filetime>
  </property>
  <property fmtid="{D5CDD505-2E9C-101B-9397-08002B2CF9AE}" pid="4" name="Producer">
    <vt:lpwstr>Microsoft: Print To PDF</vt:lpwstr>
  </property>
</Properties>
</file>